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</p:sldMasterIdLst>
  <p:notesMasterIdLst>
    <p:notesMasterId r:id="rId6"/>
  </p:notesMasterIdLst>
  <p:sldIdLst>
    <p:sldId id="263" r:id="rId5"/>
    <p:sldId id="265" r:id="rId7"/>
    <p:sldId id="257" r:id="rId8"/>
    <p:sldId id="267" r:id="rId9"/>
    <p:sldId id="268" r:id="rId10"/>
    <p:sldId id="282" r:id="rId11"/>
    <p:sldId id="269" r:id="rId12"/>
    <p:sldId id="270" r:id="rId13"/>
    <p:sldId id="271" r:id="rId14"/>
    <p:sldId id="272" r:id="rId15"/>
    <p:sldId id="275" r:id="rId16"/>
    <p:sldId id="276" r:id="rId17"/>
    <p:sldId id="277" r:id="rId18"/>
    <p:sldId id="273" r:id="rId19"/>
    <p:sldId id="278" r:id="rId20"/>
    <p:sldId id="280" r:id="rId21"/>
    <p:sldId id="281" r:id="rId22"/>
    <p:sldId id="283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5" r:id="rId33"/>
    <p:sldId id="296" r:id="rId34"/>
    <p:sldId id="261" r:id="rId35"/>
    <p:sldId id="284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6" autoAdjust="0"/>
    <p:restoredTop sz="94660"/>
  </p:normalViewPr>
  <p:slideViewPr>
    <p:cSldViewPr snapToGrid="0">
      <p:cViewPr>
        <p:scale>
          <a:sx n="130" d="100"/>
          <a:sy n="130" d="100"/>
        </p:scale>
        <p:origin x="264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771D6-F48C-49B4-BDEE-99DE5F92CE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10DB2-0E6C-4791-B263-1A0C1A9C0D1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7F67D-E8C1-4FEA-BBF1-13B7A361BF93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50"/>
            <a:ext cx="1036320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15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PPT-20160918-2-04副本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50"/>
            <a:ext cx="1036320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15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3" y="4406925"/>
            <a:ext cx="103632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2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19668" y="1600206"/>
            <a:ext cx="637963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02501" y="1600206"/>
            <a:ext cx="637963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5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9" y="27306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PPT-20160918-2-04副本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2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06"/>
    </mc:Choice>
    <mc:Fallback>
      <p:transition advTm="3506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06"/>
    </mc:Choice>
    <mc:Fallback>
      <p:transition advTm="3506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4"/>
            <a:ext cx="103632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06"/>
    </mc:Choice>
    <mc:Fallback>
      <p:transition advTm="3506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19667" y="1600204"/>
            <a:ext cx="637963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02500" y="1600204"/>
            <a:ext cx="637963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06"/>
    </mc:Choice>
    <mc:Fallback>
      <p:transition advTm="3506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06"/>
    </mc:Choice>
    <mc:Fallback>
      <p:transition advTm="3506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3" y="4406925"/>
            <a:ext cx="103632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2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06"/>
    </mc:Choice>
    <mc:Fallback>
      <p:transition advTm="3506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06"/>
    </mc:Choice>
    <mc:Fallback>
      <p:transition advTm="3506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5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06"/>
    </mc:Choice>
    <mc:Fallback>
      <p:transition advTm="3506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06"/>
    </mc:Choice>
    <mc:Fallback>
      <p:transition advTm="3506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06"/>
    </mc:Choice>
    <mc:Fallback>
      <p:transition advTm="3506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06"/>
    </mc:Choice>
    <mc:Fallback>
      <p:transition advTm="3506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24910" y="606811"/>
            <a:ext cx="374618" cy="85706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 sz="1595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7" name="直接连接符 6"/>
          <p:cNvSpPr>
            <a:spLocks noChangeShapeType="1"/>
          </p:cNvSpPr>
          <p:nvPr userDrawn="1"/>
        </p:nvSpPr>
        <p:spPr bwMode="auto">
          <a:xfrm flipH="1">
            <a:off x="396765" y="606811"/>
            <a:ext cx="11388755" cy="45709"/>
          </a:xfrm>
          <a:prstGeom prst="line">
            <a:avLst/>
          </a:prstGeom>
          <a:noFill/>
          <a:ln w="12700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 sz="1595">
              <a:solidFill>
                <a:prstClr val="black"/>
              </a:solidFill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396765" y="-32343"/>
            <a:ext cx="8006043" cy="692517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506"/>
    </mc:Choice>
    <mc:Fallback>
      <p:transition advTm="3506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4"/>
            <a:ext cx="5040301" cy="2964873"/>
            <a:chOff x="208989" y="-277083"/>
            <a:chExt cx="4239491" cy="249381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08989" y="196225"/>
              <a:ext cx="4239491" cy="20205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b="-1"/>
            <a:stretch>
              <a:fillRect/>
            </a:stretch>
          </p:blipFill>
          <p:spPr bwMode="auto">
            <a:xfrm flipH="1">
              <a:off x="208989" y="-277083"/>
              <a:ext cx="4214197" cy="21928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19668" y="1600206"/>
            <a:ext cx="637963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02501" y="1600206"/>
            <a:ext cx="637963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5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9" y="27306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4" Type="http://schemas.openxmlformats.org/officeDocument/2006/relationships/theme" Target="../theme/theme3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5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5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5" y="63563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75"/>
            <a:ext cx="3860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5" y="63563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5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5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5" y="63563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75"/>
            <a:ext cx="3860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5" y="63563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2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2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2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4"/>
            <a:ext cx="3860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2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mc:AlternateContent xmlns:mc="http://schemas.openxmlformats.org/markup-compatibility/2006">
    <mc:Choice xmlns:p14="http://schemas.microsoft.com/office/powerpoint/2010/main" Requires="p14">
      <p:transition p14:dur="0" advTm="3506"/>
    </mc:Choice>
    <mc:Fallback>
      <p:transition advTm="3506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直接连接符 27"/>
          <p:cNvSpPr>
            <a:spLocks noChangeShapeType="1"/>
          </p:cNvSpPr>
          <p:nvPr/>
        </p:nvSpPr>
        <p:spPr bwMode="auto">
          <a:xfrm>
            <a:off x="1500333" y="2743473"/>
            <a:ext cx="9953250" cy="0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595">
              <a:solidFill>
                <a:prstClr val="black"/>
              </a:solidFill>
            </a:endParaRPr>
          </a:p>
        </p:txBody>
      </p:sp>
      <p:sp>
        <p:nvSpPr>
          <p:cNvPr id="24" name="文本框 26"/>
          <p:cNvSpPr>
            <a:spLocks noChangeArrowheads="1"/>
          </p:cNvSpPr>
          <p:nvPr/>
        </p:nvSpPr>
        <p:spPr bwMode="auto">
          <a:xfrm>
            <a:off x="864164" y="4872283"/>
            <a:ext cx="10463675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zh-CN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Management Centre of China National Seismic Network </a:t>
            </a:r>
            <a:endParaRPr lang="en-US" altLang="zh-CN" sz="2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1200"/>
              </a:spcAft>
            </a:pPr>
            <a:r>
              <a:rPr lang="en-US" altLang="zh-CN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Institute of Geophysics, China Earthquake Administration </a:t>
            </a:r>
            <a:endParaRPr lang="en-US" altLang="zh-CN" sz="2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April 2018, Beijing</a:t>
            </a:r>
            <a:endParaRPr lang="en-US" altLang="zh-CN" sz="2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35" y="0"/>
            <a:ext cx="10823929" cy="6858000"/>
          </a:xfrm>
          <a:prstGeom prst="rect">
            <a:avLst/>
          </a:prstGeom>
        </p:spPr>
      </p:pic>
      <p:sp>
        <p:nvSpPr>
          <p:cNvPr id="11" name="文本框 25"/>
          <p:cNvSpPr>
            <a:spLocks noChangeArrowheads="1"/>
          </p:cNvSpPr>
          <p:nvPr/>
        </p:nvSpPr>
        <p:spPr bwMode="auto">
          <a:xfrm>
            <a:off x="1072716" y="1958643"/>
            <a:ext cx="9749388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PSD</a:t>
            </a:r>
            <a:r>
              <a:rPr lang="zh-CN" altLang="en-US" sz="54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54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54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图谱应用</a:t>
            </a:r>
            <a:endParaRPr lang="ko-KR" altLang="en-US" sz="54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03772" y="4725145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报告人：牟磊育</a:t>
            </a:r>
            <a:endParaRPr lang="zh-CN" altLang="en-US" sz="32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06"/>
    </mc:Choice>
    <mc:Fallback>
      <p:transition advTm="35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的计算流程概览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763" y="1771610"/>
            <a:ext cx="497715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数据分段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将长时间的连续信号分割成许多较短的、有一定重叠的时间片段 </a:t>
            </a:r>
            <a:r>
              <a:rPr lang="en-US" altLang="zh-CN" i="0" u="none" strike="noStrike" dirty="0">
                <a:effectLst/>
                <a:latin typeface="+mn-ea"/>
              </a:rPr>
              <a:t>(</a:t>
            </a:r>
            <a:r>
              <a:rPr lang="zh-CN" altLang="en-US" i="0" u="none" strike="noStrike" dirty="0">
                <a:effectLst/>
                <a:latin typeface="+mn-ea"/>
              </a:rPr>
              <a:t>例如，地震学中常用</a:t>
            </a:r>
            <a:r>
              <a:rPr lang="en-US" altLang="zh-CN" i="0" u="none" strike="noStrike" dirty="0">
                <a:effectLst/>
                <a:latin typeface="+mn-ea"/>
              </a:rPr>
              <a:t>1</a:t>
            </a:r>
            <a:r>
              <a:rPr lang="zh-CN" altLang="en-US" i="0" u="none" strike="noStrike" dirty="0">
                <a:effectLst/>
                <a:latin typeface="+mn-ea"/>
              </a:rPr>
              <a:t>小时长度的片段</a:t>
            </a:r>
            <a:r>
              <a:rPr lang="en-US" altLang="zh-CN" i="0" u="none" strike="noStrike" dirty="0">
                <a:effectLst/>
                <a:latin typeface="+mn-ea"/>
              </a:rPr>
              <a:t>)</a:t>
            </a:r>
            <a:r>
              <a:rPr lang="zh-CN" altLang="en-US" i="0" u="none" strike="noStrike" dirty="0">
                <a:effectLst/>
                <a:latin typeface="+mn-ea"/>
              </a:rPr>
              <a:t>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1" i="1" u="none" strike="noStrike" dirty="0">
                <a:effectLst/>
                <a:latin typeface="+mn-ea"/>
              </a:rPr>
              <a:t>物理意义</a:t>
            </a:r>
            <a:r>
              <a:rPr lang="en-US" altLang="zh-CN" b="1" i="1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保证每个片段相对平稳，并获得足够多的统计样本。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单段</a:t>
            </a:r>
            <a:r>
              <a:rPr lang="en-US" altLang="zh-CN" b="1" i="0" u="none" strike="noStrike" dirty="0">
                <a:effectLst/>
                <a:latin typeface="+mn-ea"/>
              </a:rPr>
              <a:t>PSD</a:t>
            </a:r>
            <a:r>
              <a:rPr lang="zh-CN" altLang="en-US" b="1" i="0" u="none" strike="noStrike" dirty="0">
                <a:effectLst/>
                <a:latin typeface="+mn-ea"/>
              </a:rPr>
              <a:t>计算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对每一个数据片段计算其</a:t>
            </a:r>
            <a:r>
              <a:rPr lang="en-US" altLang="zh-CN" i="0" u="none" strike="noStrike" dirty="0">
                <a:effectLst/>
                <a:latin typeface="+mn-ea"/>
              </a:rPr>
              <a:t>PSD</a:t>
            </a:r>
            <a:r>
              <a:rPr lang="zh-CN" altLang="en-US" i="0" u="none" strike="noStrike" dirty="0">
                <a:effectLst/>
                <a:latin typeface="+mn-ea"/>
              </a:rPr>
              <a:t>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质量控制 </a:t>
            </a:r>
            <a:r>
              <a:rPr lang="en-US" altLang="zh-CN" b="1" i="0" u="none" strike="noStrike" dirty="0">
                <a:effectLst/>
                <a:latin typeface="+mn-ea"/>
              </a:rPr>
              <a:t>(</a:t>
            </a:r>
            <a:r>
              <a:rPr lang="zh-CN" altLang="en-US" b="1" i="0" u="none" strike="noStrike" dirty="0">
                <a:effectLst/>
                <a:latin typeface="+mn-ea"/>
              </a:rPr>
              <a:t>重要</a:t>
            </a:r>
            <a:r>
              <a:rPr lang="en-US" altLang="zh-CN" b="1" i="0" u="none" strike="noStrike" dirty="0">
                <a:effectLst/>
                <a:latin typeface="+mn-ea"/>
              </a:rPr>
              <a:t>!):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剔除包含地震事件、仪器故障或其他强干扰的片段，确保统计的是“背景噪声”。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频率分组与功率离散化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设定统一的频率点和功率值“格子”。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统计累积与概率计算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统计在每个标准频率点上，各个功率值出现的次数，然后归一化得到概率。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1" i="1" u="none" strike="noStrike" dirty="0">
                <a:effectLst/>
                <a:latin typeface="+mn-ea"/>
              </a:rPr>
              <a:t>结果</a:t>
            </a:r>
            <a:r>
              <a:rPr lang="en-US" altLang="zh-CN" b="1" i="1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形成一个二维矩阵，表示在某个频率下，出现某个功率值的概率。</a:t>
            </a:r>
            <a:endParaRPr lang="zh-CN" altLang="en-US" i="0" u="none" strike="noStrike" dirty="0">
              <a:effectLst/>
              <a:latin typeface="+mn-ea"/>
            </a:endParaRPr>
          </a:p>
        </p:txBody>
      </p:sp>
      <p:pic>
        <p:nvPicPr>
          <p:cNvPr id="12" name="图片 11" descr="图表, 折线图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085" y="2001943"/>
            <a:ext cx="4977152" cy="33935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的计算流程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 descr="图示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9" b="17531"/>
          <a:stretch>
            <a:fillRect/>
          </a:stretch>
        </p:blipFill>
        <p:spPr>
          <a:xfrm>
            <a:off x="7103541" y="1065248"/>
            <a:ext cx="4439530" cy="55684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8296" y="1997839"/>
            <a:ext cx="633843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长时间连续信号</a:t>
            </a:r>
            <a:r>
              <a:rPr lang="en-US" altLang="zh-CN" b="1" i="0" u="none" strike="noStrike" dirty="0">
                <a:effectLst/>
                <a:latin typeface="+mn-ea"/>
              </a:rPr>
              <a:t>: </a:t>
            </a:r>
            <a:r>
              <a:rPr lang="zh-CN" altLang="en-US" i="0" u="none" strike="noStrike" dirty="0">
                <a:effectLst/>
                <a:latin typeface="+mn-ea"/>
              </a:rPr>
              <a:t>输入原始的、长时间的信号数据。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数据预处理与分段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endParaRPr lang="en-US" altLang="zh-CN" b="1" i="0" u="none" strike="noStrike" dirty="0">
              <a:effectLst/>
              <a:latin typeface="+mn-ea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i="0" u="none" strike="noStrike" dirty="0">
                <a:effectLst/>
                <a:latin typeface="+mn-ea"/>
              </a:rPr>
              <a:t>对原始信号进行去均值、去趋势等预处理。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i="0" u="none" strike="noStrike" dirty="0">
                <a:effectLst/>
                <a:latin typeface="+mn-ea"/>
              </a:rPr>
              <a:t>将长时序数据分割成多个有重叠（如</a:t>
            </a:r>
            <a:r>
              <a:rPr lang="en-US" altLang="zh-CN" i="0" u="none" strike="noStrike" dirty="0">
                <a:effectLst/>
                <a:latin typeface="+mn-ea"/>
              </a:rPr>
              <a:t>50%</a:t>
            </a:r>
            <a:r>
              <a:rPr lang="zh-CN" altLang="en-US" i="0" u="none" strike="noStrike" dirty="0">
                <a:effectLst/>
                <a:latin typeface="+mn-ea"/>
              </a:rPr>
              <a:t>）的较短数据段（如</a:t>
            </a:r>
            <a:r>
              <a:rPr lang="en-US" altLang="zh-CN" i="0" u="none" strike="noStrike" dirty="0">
                <a:effectLst/>
                <a:latin typeface="+mn-ea"/>
              </a:rPr>
              <a:t>1</a:t>
            </a:r>
            <a:r>
              <a:rPr lang="zh-CN" altLang="en-US" i="0" u="none" strike="noStrike" dirty="0">
                <a:effectLst/>
                <a:latin typeface="+mn-ea"/>
              </a:rPr>
              <a:t>小时）。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数据质量控制 </a:t>
            </a:r>
            <a:r>
              <a:rPr lang="en-US" altLang="zh-CN" b="1" i="0" u="none" strike="noStrike" dirty="0">
                <a:effectLst/>
                <a:latin typeface="+mn-ea"/>
              </a:rPr>
              <a:t>: </a:t>
            </a:r>
            <a:r>
              <a:rPr lang="en-US" altLang="zh-CN" i="0" u="none" strike="noStrike" dirty="0">
                <a:effectLst/>
                <a:latin typeface="+mn-ea"/>
              </a:rPr>
              <a:t>(</a:t>
            </a:r>
            <a:r>
              <a:rPr lang="zh-CN" altLang="en-US" i="0" u="none" strike="noStrike" dirty="0">
                <a:effectLst/>
                <a:latin typeface="+mn-ea"/>
              </a:rPr>
              <a:t>对每个数据段进行</a:t>
            </a:r>
            <a:r>
              <a:rPr lang="en-US" altLang="zh-CN" i="0" u="none" strike="noStrike" dirty="0">
                <a:effectLst/>
                <a:latin typeface="+mn-ea"/>
              </a:rPr>
              <a:t>)</a:t>
            </a:r>
            <a:endParaRPr lang="en-US" altLang="zh-CN" i="0" u="none" strike="noStrike" dirty="0">
              <a:effectLst/>
              <a:latin typeface="+mn-ea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i="0" u="none" strike="noStrike" dirty="0">
                <a:effectLst/>
                <a:latin typeface="+mn-ea"/>
              </a:rPr>
              <a:t>使用如</a:t>
            </a:r>
            <a:r>
              <a:rPr lang="en-US" altLang="zh-CN" i="0" u="none" strike="noStrike" dirty="0">
                <a:effectLst/>
                <a:latin typeface="+mn-ea"/>
              </a:rPr>
              <a:t>STA/LTA</a:t>
            </a:r>
            <a:r>
              <a:rPr lang="zh-CN" altLang="en-US" i="0" u="none" strike="noStrike" dirty="0">
                <a:effectLst/>
                <a:latin typeface="+mn-ea"/>
              </a:rPr>
              <a:t>等方法检测并排除包含地震事件的片段。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i="0" u="none" strike="noStrike" dirty="0">
                <a:effectLst/>
                <a:latin typeface="+mn-ea"/>
              </a:rPr>
              <a:t>检查数据完整性（如</a:t>
            </a:r>
            <a:r>
              <a:rPr lang="en-US" altLang="zh-CN" i="0" u="none" strike="noStrike" dirty="0" err="1">
                <a:effectLst/>
                <a:latin typeface="+mn-ea"/>
              </a:rPr>
              <a:t>NaN</a:t>
            </a:r>
            <a:r>
              <a:rPr lang="zh-CN" altLang="en-US" i="0" u="none" strike="noStrike" dirty="0">
                <a:effectLst/>
                <a:latin typeface="+mn-ea"/>
              </a:rPr>
              <a:t>值、数据缺失率）。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i="0" u="none" strike="noStrike" dirty="0">
                <a:effectLst/>
                <a:latin typeface="+mn-ea"/>
              </a:rPr>
              <a:t>剔除异常值或受强干扰的片段。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i="0" u="none" strike="noStrike" dirty="0">
                <a:effectLst/>
                <a:latin typeface="+mn-ea"/>
              </a:rPr>
              <a:t>不合格的片段将被丢弃，不再进入后续流程。</a:t>
            </a:r>
            <a:endParaRPr lang="zh-CN" altLang="en-US" i="0" u="none" strike="noStrike" dirty="0">
              <a:effectLst/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46374" y="1143904"/>
            <a:ext cx="4208207" cy="21566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的计算流程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 descr="图示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9" b="17531"/>
          <a:stretch>
            <a:fillRect/>
          </a:stretch>
        </p:blipFill>
        <p:spPr>
          <a:xfrm>
            <a:off x="6880775" y="1065248"/>
            <a:ext cx="4439530" cy="55684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84775" y="1574118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 startAt="4"/>
            </a:pPr>
            <a:r>
              <a:rPr lang="zh-CN" altLang="en-US" b="1" i="0" u="none" strike="noStrike" dirty="0">
                <a:effectLst/>
                <a:latin typeface="+mn-ea"/>
              </a:rPr>
              <a:t>计算单段</a:t>
            </a:r>
            <a:r>
              <a:rPr lang="en-US" altLang="zh-CN" b="1" i="0" u="none" strike="noStrike" dirty="0">
                <a:effectLst/>
                <a:latin typeface="+mn-ea"/>
              </a:rPr>
              <a:t>PSD:</a:t>
            </a:r>
            <a:endParaRPr lang="en-US" altLang="zh-CN" b="1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Wingdings" panose="05000000000000000000" pitchFamily="2" charset="2"/>
              <a:buChar char="n"/>
            </a:pPr>
            <a:r>
              <a:rPr lang="zh-CN" altLang="en-US" i="0" u="none" strike="noStrike" dirty="0">
                <a:effectLst/>
                <a:latin typeface="+mn-ea"/>
              </a:rPr>
              <a:t>对每个通过质量控制的数据段：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zh-CN" altLang="en-US" i="0" u="none" strike="noStrike" dirty="0">
                <a:effectLst/>
                <a:latin typeface="+mn-ea"/>
              </a:rPr>
              <a:t>应用窗函数（如</a:t>
            </a:r>
            <a:r>
              <a:rPr lang="en-US" altLang="zh-CN" i="0" u="none" strike="noStrike" dirty="0">
                <a:effectLst/>
                <a:latin typeface="+mn-ea"/>
              </a:rPr>
              <a:t>Hanning</a:t>
            </a:r>
            <a:r>
              <a:rPr lang="zh-CN" altLang="en-US" i="0" u="none" strike="noStrike" dirty="0">
                <a:effectLst/>
                <a:latin typeface="+mn-ea"/>
              </a:rPr>
              <a:t>窗）以减少频谱泄漏。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zh-CN" altLang="en-US" i="0" u="none" strike="noStrike" dirty="0">
                <a:effectLst/>
                <a:latin typeface="+mn-ea"/>
              </a:rPr>
              <a:t>进行仪器响应校正，以得到真实的地面运动谱（如果适用）。</a:t>
            </a:r>
            <a:endParaRPr lang="en-US" altLang="zh-CN" i="0" u="none" strike="noStrike" dirty="0">
              <a:effectLst/>
              <a:latin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通过快速傅里叶变换 </a:t>
            </a:r>
            <a:r>
              <a:rPr lang="en-US" altLang="zh-CN" dirty="0">
                <a:latin typeface="+mn-ea"/>
              </a:rPr>
              <a:t>(FFT) </a:t>
            </a:r>
            <a:r>
              <a:rPr lang="zh-CN" altLang="en-US" dirty="0">
                <a:latin typeface="+mn-ea"/>
              </a:rPr>
              <a:t>计算其功率谱。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zh-CN" altLang="en-US" i="0" u="none" strike="noStrike" dirty="0">
                <a:effectLst/>
                <a:latin typeface="+mn-ea"/>
              </a:rPr>
              <a:t>将功率谱密度转换为</a:t>
            </a:r>
            <a:r>
              <a:rPr lang="en-US" altLang="zh-CN" i="0" u="none" strike="noStrike" dirty="0">
                <a:effectLst/>
                <a:latin typeface="+mn-ea"/>
              </a:rPr>
              <a:t>dB</a:t>
            </a:r>
            <a:r>
              <a:rPr lang="zh-CN" altLang="en-US" i="0" u="none" strike="noStrike" dirty="0">
                <a:effectLst/>
                <a:latin typeface="+mn-ea"/>
              </a:rPr>
              <a:t>单位。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 startAt="4"/>
            </a:pPr>
            <a:r>
              <a:rPr lang="zh-CN" altLang="en-US" b="1" i="0" u="none" strike="noStrike" dirty="0">
                <a:effectLst/>
                <a:latin typeface="+mn-ea"/>
              </a:rPr>
              <a:t>频率分组与功率离散化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endParaRPr lang="en-US" altLang="zh-CN" b="1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Wingdings" panose="05000000000000000000" pitchFamily="2" charset="2"/>
              <a:buChar char="n"/>
            </a:pPr>
            <a:r>
              <a:rPr lang="zh-CN" altLang="en-US" i="0" u="none" strike="noStrike" dirty="0">
                <a:effectLst/>
                <a:latin typeface="+mn-ea"/>
              </a:rPr>
              <a:t>将所有合格数据段的</a:t>
            </a:r>
            <a:r>
              <a:rPr lang="en-US" altLang="zh-CN" i="0" u="none" strike="noStrike" dirty="0">
                <a:effectLst/>
                <a:latin typeface="+mn-ea"/>
              </a:rPr>
              <a:t>PSD</a:t>
            </a:r>
            <a:r>
              <a:rPr lang="zh-CN" altLang="en-US" i="0" u="none" strike="noStrike" dirty="0">
                <a:effectLst/>
                <a:latin typeface="+mn-ea"/>
              </a:rPr>
              <a:t>结果汇总。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Wingdings" panose="05000000000000000000" pitchFamily="2" charset="2"/>
              <a:buChar char="n"/>
            </a:pPr>
            <a:r>
              <a:rPr lang="zh-CN" altLang="en-US" i="0" u="none" strike="noStrike" dirty="0">
                <a:effectLst/>
                <a:latin typeface="+mn-ea"/>
              </a:rPr>
              <a:t>设定统一的频率轴，通常是对数等间隔的（如</a:t>
            </a:r>
            <a:r>
              <a:rPr lang="en-US" altLang="zh-CN" i="0" u="none" strike="noStrike" dirty="0">
                <a:effectLst/>
                <a:latin typeface="+mn-ea"/>
              </a:rPr>
              <a:t>1/8</a:t>
            </a:r>
            <a:r>
              <a:rPr lang="zh-CN" altLang="en-US" i="0" u="none" strike="noStrike" dirty="0">
                <a:effectLst/>
                <a:latin typeface="+mn-ea"/>
              </a:rPr>
              <a:t>倍频程）。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Wingdings" panose="05000000000000000000" pitchFamily="2" charset="2"/>
              <a:buChar char="n"/>
            </a:pPr>
            <a:r>
              <a:rPr lang="zh-CN" altLang="en-US" i="0" u="none" strike="noStrike" dirty="0">
                <a:effectLst/>
                <a:latin typeface="+mn-ea"/>
              </a:rPr>
              <a:t>设定统一的功率谱密度轴，通常是等间隔的</a:t>
            </a:r>
            <a:r>
              <a:rPr lang="en-US" altLang="zh-CN" i="0" u="none" strike="noStrike" dirty="0">
                <a:effectLst/>
                <a:latin typeface="+mn-ea"/>
              </a:rPr>
              <a:t>dB</a:t>
            </a:r>
            <a:r>
              <a:rPr lang="zh-CN" altLang="en-US" i="0" u="none" strike="noStrike" dirty="0">
                <a:effectLst/>
                <a:latin typeface="+mn-ea"/>
              </a:rPr>
              <a:t>值（如</a:t>
            </a:r>
            <a:r>
              <a:rPr lang="en-US" altLang="zh-CN" i="0" u="none" strike="noStrike" dirty="0">
                <a:effectLst/>
                <a:latin typeface="+mn-ea"/>
              </a:rPr>
              <a:t>0.25 dB</a:t>
            </a:r>
            <a:r>
              <a:rPr lang="zh-CN" altLang="en-US" i="0" u="none" strike="noStrike" dirty="0">
                <a:effectLst/>
                <a:latin typeface="+mn-ea"/>
              </a:rPr>
              <a:t>）。这构成了</a:t>
            </a:r>
            <a:r>
              <a:rPr lang="en-US" altLang="zh-CN" i="0" u="none" strike="noStrike" dirty="0">
                <a:effectLst/>
                <a:latin typeface="+mn-ea"/>
              </a:rPr>
              <a:t>PPSD</a:t>
            </a:r>
            <a:r>
              <a:rPr lang="zh-CN" altLang="en-US" i="0" u="none" strike="noStrike" dirty="0">
                <a:effectLst/>
                <a:latin typeface="+mn-ea"/>
              </a:rPr>
              <a:t>图的“网格”或“分箱”。</a:t>
            </a:r>
            <a:endParaRPr lang="zh-CN" altLang="en-US" i="0" u="none" strike="noStrike" dirty="0">
              <a:effectLst/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99018" y="3293806"/>
            <a:ext cx="4208207" cy="1470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的计算流程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510" y="1418484"/>
            <a:ext cx="7056784" cy="4781121"/>
          </a:xfrm>
        </p:spPr>
        <p:txBody>
          <a:bodyPr>
            <a:noAutofit/>
          </a:bodyPr>
          <a:lstStyle/>
          <a:p>
            <a:pPr marL="3429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latin typeface="+mn-ea"/>
            </a:endParaRPr>
          </a:p>
          <a:p>
            <a:pPr marL="3429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latin typeface="+mn-ea"/>
            </a:endParaRPr>
          </a:p>
        </p:txBody>
      </p:sp>
      <p:pic>
        <p:nvPicPr>
          <p:cNvPr id="4" name="图片 3" descr="图示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9" b="17531"/>
          <a:stretch>
            <a:fillRect/>
          </a:stretch>
        </p:blipFill>
        <p:spPr>
          <a:xfrm>
            <a:off x="6803922" y="1024820"/>
            <a:ext cx="4439530" cy="55684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7922" y="1444617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 startAt="6"/>
            </a:pPr>
            <a:r>
              <a:rPr lang="zh-CN" altLang="en-US" b="1" i="0" u="none" strike="noStrike" dirty="0">
                <a:effectLst/>
                <a:latin typeface="+mn-ea"/>
              </a:rPr>
              <a:t>统计累积 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endParaRPr lang="en-US" altLang="zh-CN" b="1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i="0" u="none" strike="noStrike" dirty="0">
                <a:effectLst/>
                <a:latin typeface="+mn-ea"/>
              </a:rPr>
              <a:t>对于每个频率点（或频段箱），统计其对应的各个功率谱密度值（或功率箱）出现的次数。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i="0" u="none" strike="noStrike" dirty="0">
                <a:effectLst/>
                <a:latin typeface="+mn-ea"/>
              </a:rPr>
              <a:t>这实际上是在构建一个二维的频次直方图，</a:t>
            </a:r>
            <a:r>
              <a:rPr lang="en-US" altLang="zh-CN" i="0" u="none" strike="noStrike" dirty="0">
                <a:effectLst/>
                <a:latin typeface="+mn-ea"/>
              </a:rPr>
              <a:t>X</a:t>
            </a:r>
            <a:r>
              <a:rPr lang="zh-CN" altLang="en-US" i="0" u="none" strike="noStrike" dirty="0">
                <a:effectLst/>
                <a:latin typeface="+mn-ea"/>
              </a:rPr>
              <a:t>轴为频率，</a:t>
            </a:r>
            <a:r>
              <a:rPr lang="en-US" altLang="zh-CN" i="0" u="none" strike="noStrike" dirty="0">
                <a:effectLst/>
                <a:latin typeface="+mn-ea"/>
              </a:rPr>
              <a:t>Y</a:t>
            </a:r>
            <a:r>
              <a:rPr lang="zh-CN" altLang="en-US" i="0" u="none" strike="noStrike" dirty="0">
                <a:effectLst/>
                <a:latin typeface="+mn-ea"/>
              </a:rPr>
              <a:t>轴为功率，</a:t>
            </a:r>
            <a:r>
              <a:rPr lang="en-US" altLang="zh-CN" i="0" u="none" strike="noStrike" dirty="0">
                <a:effectLst/>
                <a:latin typeface="+mn-ea"/>
              </a:rPr>
              <a:t>Z</a:t>
            </a:r>
            <a:r>
              <a:rPr lang="zh-CN" altLang="en-US" i="0" u="none" strike="noStrike" dirty="0">
                <a:effectLst/>
                <a:latin typeface="+mn-ea"/>
              </a:rPr>
              <a:t>轴（或用颜色表示）为该频率</a:t>
            </a:r>
            <a:r>
              <a:rPr lang="en-US" altLang="zh-CN" i="0" u="none" strike="noStrike" dirty="0">
                <a:effectLst/>
                <a:latin typeface="+mn-ea"/>
              </a:rPr>
              <a:t>-</a:t>
            </a:r>
            <a:r>
              <a:rPr lang="zh-CN" altLang="en-US" i="0" u="none" strike="noStrike" dirty="0">
                <a:effectLst/>
                <a:latin typeface="+mn-ea"/>
              </a:rPr>
              <a:t>功率组合出现的频次。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 startAt="6"/>
            </a:pPr>
            <a:r>
              <a:rPr lang="zh-CN" altLang="en-US" b="1" i="0" u="none" strike="noStrike" dirty="0">
                <a:effectLst/>
                <a:latin typeface="+mn-ea"/>
              </a:rPr>
              <a:t>概率密度计算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endParaRPr lang="en-US" altLang="zh-CN" b="1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i="0" u="none" strike="noStrike" dirty="0">
                <a:effectLst/>
                <a:latin typeface="+mn-ea"/>
              </a:rPr>
              <a:t>将二维频次直方图在每个频率点（或频段箱）上进行归一化处理（通常是除以该频率点合格</a:t>
            </a:r>
            <a:r>
              <a:rPr lang="en-US" altLang="zh-CN" i="0" u="none" strike="noStrike" dirty="0">
                <a:effectLst/>
                <a:latin typeface="+mn-ea"/>
              </a:rPr>
              <a:t>PSD</a:t>
            </a:r>
            <a:r>
              <a:rPr lang="zh-CN" altLang="en-US" i="0" u="none" strike="noStrike" dirty="0">
                <a:effectLst/>
                <a:latin typeface="+mn-ea"/>
              </a:rPr>
              <a:t>的总数）。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i="0" u="none" strike="noStrike" dirty="0">
                <a:effectLst/>
                <a:latin typeface="+mn-ea"/>
              </a:rPr>
              <a:t>这样，每个“格子”中的值就代表了在该频率下，功率谱密度落入对应功率区间的概率。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 startAt="6"/>
            </a:pPr>
            <a:r>
              <a:rPr lang="en-US" altLang="zh-CN" b="1" i="0" u="none" strike="noStrike" dirty="0">
                <a:effectLst/>
                <a:latin typeface="+mn-ea"/>
              </a:rPr>
              <a:t>PDF</a:t>
            </a:r>
            <a:r>
              <a:rPr lang="zh-CN" altLang="en-US" b="1" i="0" u="none" strike="noStrike" dirty="0">
                <a:effectLst/>
                <a:latin typeface="+mn-ea"/>
              </a:rPr>
              <a:t>结果 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endParaRPr lang="en-US" altLang="zh-CN" b="1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i="0" u="none" strike="noStrike" dirty="0">
                <a:effectLst/>
                <a:latin typeface="+mn-ea"/>
              </a:rPr>
              <a:t>最终得到的是一个二维的概率密度分布图，通常用颜色深浅或冷暖色调来表示概率的高低，即</a:t>
            </a:r>
            <a:r>
              <a:rPr lang="en-US" altLang="zh-CN" i="0" u="none" strike="noStrike" dirty="0">
                <a:effectLst/>
                <a:latin typeface="+mn-ea"/>
              </a:rPr>
              <a:t>PDF</a:t>
            </a:r>
            <a:r>
              <a:rPr lang="zh-CN" altLang="en-US" i="0" u="none" strike="noStrike" dirty="0">
                <a:effectLst/>
                <a:latin typeface="+mn-ea"/>
              </a:rPr>
              <a:t>图（或称为概率云图）。</a:t>
            </a:r>
            <a:endParaRPr lang="zh-CN" altLang="en-US" i="0" u="none" strike="noStrike" dirty="0">
              <a:effectLst/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14334" y="4729316"/>
            <a:ext cx="4208207" cy="18639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图谱的核心要素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7924" y="1342792"/>
            <a:ext cx="4870117" cy="5013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19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i="0" u="none" strike="noStrike" dirty="0">
                <a:effectLst/>
                <a:latin typeface="+mn-ea"/>
              </a:rPr>
              <a:t>X</a:t>
            </a:r>
            <a:r>
              <a:rPr lang="zh-CN" altLang="en-US" b="1" i="0" u="none" strike="noStrike" dirty="0">
                <a:effectLst/>
                <a:latin typeface="+mn-ea"/>
              </a:rPr>
              <a:t>轴 </a:t>
            </a:r>
            <a:r>
              <a:rPr lang="en-US" altLang="zh-CN" b="1" i="0" u="none" strike="noStrike" dirty="0">
                <a:effectLst/>
                <a:latin typeface="+mn-ea"/>
              </a:rPr>
              <a:t>(</a:t>
            </a:r>
            <a:r>
              <a:rPr lang="zh-CN" altLang="en-US" b="1" i="0" u="none" strike="noStrike" dirty="0">
                <a:effectLst/>
                <a:latin typeface="+mn-ea"/>
              </a:rPr>
              <a:t>频率</a:t>
            </a:r>
            <a:r>
              <a:rPr lang="en-US" altLang="zh-CN" b="1" i="0" u="none" strike="noStrike" dirty="0">
                <a:effectLst/>
                <a:latin typeface="+mn-ea"/>
              </a:rPr>
              <a:t>/</a:t>
            </a:r>
            <a:r>
              <a:rPr lang="zh-CN" altLang="en-US" b="1" i="0" u="none" strike="noStrike" dirty="0">
                <a:effectLst/>
                <a:latin typeface="+mn-ea"/>
              </a:rPr>
              <a:t>周期</a:t>
            </a:r>
            <a:r>
              <a:rPr lang="en-US" altLang="zh-CN" b="1" i="0" u="none" strike="noStrike" dirty="0">
                <a:effectLst/>
                <a:latin typeface="+mn-ea"/>
              </a:rPr>
              <a:t>):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与</a:t>
            </a:r>
            <a:r>
              <a:rPr lang="en-US" altLang="zh-CN" i="0" u="none" strike="noStrike" dirty="0">
                <a:effectLst/>
                <a:latin typeface="+mn-ea"/>
              </a:rPr>
              <a:t>PSD</a:t>
            </a:r>
            <a:r>
              <a:rPr lang="zh-CN" altLang="en-US" i="0" u="none" strike="noStrike" dirty="0">
                <a:effectLst/>
                <a:latin typeface="+mn-ea"/>
              </a:rPr>
              <a:t>图类似，通常为对数刻度的频率 </a:t>
            </a:r>
            <a:r>
              <a:rPr lang="en-US" altLang="zh-CN" i="0" u="none" strike="noStrike" dirty="0">
                <a:effectLst/>
                <a:latin typeface="+mn-ea"/>
              </a:rPr>
              <a:t>(Hz) </a:t>
            </a:r>
            <a:r>
              <a:rPr lang="zh-CN" altLang="en-US" i="0" u="none" strike="noStrike" dirty="0">
                <a:effectLst/>
                <a:latin typeface="+mn-ea"/>
              </a:rPr>
              <a:t>或周期 </a:t>
            </a:r>
            <a:r>
              <a:rPr lang="en-US" altLang="zh-CN" i="0" u="none" strike="noStrike" dirty="0">
                <a:effectLst/>
                <a:latin typeface="+mn-ea"/>
              </a:rPr>
              <a:t>(s)</a:t>
            </a:r>
            <a:r>
              <a:rPr lang="zh-CN" altLang="en-US" i="0" u="none" strike="noStrike" dirty="0">
                <a:effectLst/>
                <a:latin typeface="+mn-ea"/>
              </a:rPr>
              <a:t>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619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i="0" u="none" strike="noStrike" dirty="0">
                <a:effectLst/>
                <a:latin typeface="+mn-ea"/>
              </a:rPr>
              <a:t>Y</a:t>
            </a:r>
            <a:r>
              <a:rPr lang="zh-CN" altLang="en-US" b="1" i="0" u="none" strike="noStrike" dirty="0">
                <a:effectLst/>
                <a:latin typeface="+mn-ea"/>
              </a:rPr>
              <a:t>轴 </a:t>
            </a:r>
            <a:r>
              <a:rPr lang="en-US" altLang="zh-CN" b="1" i="0" u="none" strike="noStrike" dirty="0">
                <a:effectLst/>
                <a:latin typeface="+mn-ea"/>
              </a:rPr>
              <a:t>(</a:t>
            </a:r>
            <a:r>
              <a:rPr lang="zh-CN" altLang="en-US" b="1" i="0" u="none" strike="noStrike" dirty="0">
                <a:effectLst/>
                <a:latin typeface="+mn-ea"/>
              </a:rPr>
              <a:t>功率密度</a:t>
            </a:r>
            <a:r>
              <a:rPr lang="en-US" altLang="zh-CN" b="1" i="0" u="none" strike="noStrike" dirty="0">
                <a:effectLst/>
                <a:latin typeface="+mn-ea"/>
              </a:rPr>
              <a:t>):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与</a:t>
            </a:r>
            <a:r>
              <a:rPr lang="en-US" altLang="zh-CN" i="0" u="none" strike="noStrike" dirty="0">
                <a:effectLst/>
                <a:latin typeface="+mn-ea"/>
              </a:rPr>
              <a:t>PSD</a:t>
            </a:r>
            <a:r>
              <a:rPr lang="zh-CN" altLang="en-US" i="0" u="none" strike="noStrike" dirty="0">
                <a:effectLst/>
                <a:latin typeface="+mn-ea"/>
              </a:rPr>
              <a:t>图类似，通常为</a:t>
            </a:r>
            <a:r>
              <a:rPr lang="en-US" altLang="zh-CN" i="0" u="none" strike="noStrike" dirty="0">
                <a:effectLst/>
                <a:latin typeface="+mn-ea"/>
              </a:rPr>
              <a:t>dB</a:t>
            </a:r>
            <a:r>
              <a:rPr lang="zh-CN" altLang="en-US" i="0" u="none" strike="noStrike" dirty="0">
                <a:effectLst/>
                <a:latin typeface="+mn-ea"/>
              </a:rPr>
              <a:t>单位的功率谱密度。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619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i="0" u="none" strike="noStrike" dirty="0">
                <a:effectLst/>
                <a:latin typeface="+mn-ea"/>
              </a:rPr>
              <a:t>颜色 </a:t>
            </a:r>
            <a:r>
              <a:rPr lang="en-US" altLang="zh-CN" b="1" i="0" u="none" strike="noStrike" dirty="0">
                <a:effectLst/>
                <a:latin typeface="+mn-ea"/>
              </a:rPr>
              <a:t>(</a:t>
            </a:r>
            <a:r>
              <a:rPr lang="zh-CN" altLang="en-US" b="1" i="0" u="none" strike="noStrike" dirty="0">
                <a:effectLst/>
                <a:latin typeface="+mn-ea"/>
              </a:rPr>
              <a:t>核心</a:t>
            </a:r>
            <a:r>
              <a:rPr lang="en-US" altLang="zh-CN" b="1" i="0" u="none" strike="noStrike" dirty="0">
                <a:effectLst/>
                <a:latin typeface="+mn-ea"/>
              </a:rPr>
              <a:t>!):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颜色代表概率密度。暖色 </a:t>
            </a:r>
            <a:r>
              <a:rPr lang="en-US" altLang="zh-CN" i="0" u="none" strike="noStrike" dirty="0">
                <a:effectLst/>
                <a:latin typeface="+mn-ea"/>
              </a:rPr>
              <a:t>(</a:t>
            </a:r>
            <a:r>
              <a:rPr lang="zh-CN" altLang="en-US" i="0" u="none" strike="noStrike" dirty="0">
                <a:effectLst/>
                <a:latin typeface="+mn-ea"/>
              </a:rPr>
              <a:t>如红、黄色</a:t>
            </a:r>
            <a:r>
              <a:rPr lang="en-US" altLang="zh-CN" i="0" u="none" strike="noStrike" dirty="0">
                <a:effectLst/>
                <a:latin typeface="+mn-ea"/>
              </a:rPr>
              <a:t>) </a:t>
            </a:r>
            <a:r>
              <a:rPr lang="zh-CN" altLang="en-US" i="0" u="none" strike="noStrike" dirty="0">
                <a:effectLst/>
                <a:latin typeface="+mn-ea"/>
              </a:rPr>
              <a:t>表示该频率</a:t>
            </a:r>
            <a:r>
              <a:rPr lang="en-US" altLang="zh-CN" i="0" u="none" strike="noStrike" dirty="0">
                <a:effectLst/>
                <a:latin typeface="+mn-ea"/>
              </a:rPr>
              <a:t>-</a:t>
            </a:r>
            <a:r>
              <a:rPr lang="zh-CN" altLang="en-US" i="0" u="none" strike="noStrike" dirty="0">
                <a:effectLst/>
                <a:latin typeface="+mn-ea"/>
              </a:rPr>
              <a:t>功率组合出现的概率高；冷色 </a:t>
            </a:r>
            <a:r>
              <a:rPr lang="en-US" altLang="zh-CN" i="0" u="none" strike="noStrike" dirty="0">
                <a:effectLst/>
                <a:latin typeface="+mn-ea"/>
              </a:rPr>
              <a:t>(</a:t>
            </a:r>
            <a:r>
              <a:rPr lang="zh-CN" altLang="en-US" i="0" u="none" strike="noStrike" dirty="0">
                <a:effectLst/>
                <a:latin typeface="+mn-ea"/>
              </a:rPr>
              <a:t>如蓝、紫色</a:t>
            </a:r>
            <a:r>
              <a:rPr lang="en-US" altLang="zh-CN" i="0" u="none" strike="noStrike" dirty="0">
                <a:effectLst/>
                <a:latin typeface="+mn-ea"/>
              </a:rPr>
              <a:t>) </a:t>
            </a:r>
            <a:r>
              <a:rPr lang="zh-CN" altLang="en-US" i="0" u="none" strike="noStrike" dirty="0">
                <a:effectLst/>
                <a:latin typeface="+mn-ea"/>
              </a:rPr>
              <a:t>表示概率低。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619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i="0" u="none" strike="noStrike" dirty="0">
                <a:effectLst/>
                <a:latin typeface="+mn-ea"/>
              </a:rPr>
              <a:t>高概率区域 </a:t>
            </a:r>
            <a:r>
              <a:rPr lang="en-US" altLang="zh-CN" b="1" i="0" u="none" strike="noStrike" dirty="0">
                <a:effectLst/>
                <a:latin typeface="+mn-ea"/>
              </a:rPr>
              <a:t>(</a:t>
            </a:r>
            <a:r>
              <a:rPr lang="zh-CN" altLang="en-US" b="1" i="0" u="none" strike="noStrike" dirty="0">
                <a:effectLst/>
                <a:latin typeface="+mn-ea"/>
              </a:rPr>
              <a:t>众数模式</a:t>
            </a:r>
            <a:r>
              <a:rPr lang="en-US" altLang="zh-CN" b="1" i="0" u="none" strike="noStrike" dirty="0">
                <a:effectLst/>
                <a:latin typeface="+mn-ea"/>
              </a:rPr>
              <a:t>):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颜色最暖的区域连线，构成了该台站或系统在各个频率上最典型的噪声功率谱密度。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619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i="0" u="none" strike="noStrike" dirty="0">
                <a:effectLst/>
                <a:latin typeface="+mn-ea"/>
              </a:rPr>
              <a:t>概率分布的宽度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反映了噪声在该频率的稳定性。分布越窄，噪声水平越稳定。</a:t>
            </a:r>
            <a:endParaRPr lang="zh-CN" altLang="en-US" i="0" u="none" strike="noStrike" dirty="0">
              <a:effectLst/>
              <a:latin typeface="+mn-ea"/>
            </a:endParaRPr>
          </a:p>
        </p:txBody>
      </p:sp>
      <p:pic>
        <p:nvPicPr>
          <p:cNvPr id="9" name="图片 8" descr="图表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91687"/>
            <a:ext cx="5220759" cy="39155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图谱实例分析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4296" y="1587314"/>
            <a:ext cx="51362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暖色带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这条“脊线”或颜色最深的带状区域，代表了台站最常见的背景噪声水平随频率的分布。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与</a:t>
            </a:r>
            <a:r>
              <a:rPr lang="en-US" altLang="zh-CN" b="1" i="0" u="none" strike="noStrike" dirty="0">
                <a:effectLst/>
                <a:latin typeface="+mn-ea"/>
              </a:rPr>
              <a:t>Peterson</a:t>
            </a:r>
            <a:r>
              <a:rPr lang="zh-CN" altLang="en-US" b="1" i="0" u="none" strike="noStrike" dirty="0">
                <a:effectLst/>
                <a:latin typeface="+mn-ea"/>
              </a:rPr>
              <a:t>曲线比较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endParaRPr lang="zh-CN" altLang="en-US" b="1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 b="1" i="0" u="none" strike="noStrike" dirty="0">
                <a:effectLst/>
                <a:latin typeface="+mn-ea"/>
              </a:rPr>
              <a:t>NLNM (</a:t>
            </a:r>
            <a:r>
              <a:rPr lang="zh-CN" altLang="en-US" b="1" i="0" u="none" strike="noStrike" dirty="0">
                <a:effectLst/>
                <a:latin typeface="+mn-ea"/>
              </a:rPr>
              <a:t>新低噪声模型</a:t>
            </a:r>
            <a:r>
              <a:rPr lang="en-US" altLang="zh-CN" b="1" i="0" u="none" strike="noStrike" dirty="0">
                <a:effectLst/>
                <a:latin typeface="+mn-ea"/>
              </a:rPr>
              <a:t>):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全球最安静台站的噪声水平。</a:t>
            </a:r>
            <a:r>
              <a:rPr lang="en-US" altLang="zh-CN" dirty="0">
                <a:latin typeface="+mn-ea"/>
              </a:rPr>
              <a:t>PDF</a:t>
            </a:r>
            <a:r>
              <a:rPr lang="zh-CN" altLang="en-US" i="0" u="none" strike="noStrike" dirty="0">
                <a:effectLst/>
                <a:latin typeface="+mn-ea"/>
              </a:rPr>
              <a:t>的暖色带通常应高于</a:t>
            </a:r>
            <a:r>
              <a:rPr lang="en-US" altLang="zh-CN" i="0" u="none" strike="noStrike" dirty="0">
                <a:effectLst/>
                <a:latin typeface="+mn-ea"/>
              </a:rPr>
              <a:t>NLNM</a:t>
            </a:r>
            <a:r>
              <a:rPr lang="zh-CN" altLang="en-US" i="0" u="none" strike="noStrike" dirty="0">
                <a:effectLst/>
                <a:latin typeface="+mn-ea"/>
              </a:rPr>
              <a:t>。如果大量数据低于</a:t>
            </a:r>
            <a:r>
              <a:rPr lang="en-US" altLang="zh-CN" i="0" u="none" strike="noStrike" dirty="0">
                <a:effectLst/>
                <a:latin typeface="+mn-ea"/>
              </a:rPr>
              <a:t>NLNM</a:t>
            </a:r>
            <a:r>
              <a:rPr lang="zh-CN" altLang="en-US" i="0" u="none" strike="noStrike" dirty="0">
                <a:effectLst/>
                <a:latin typeface="+mn-ea"/>
              </a:rPr>
              <a:t>，可能指示仪器问题。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 b="1" i="0" u="none" strike="noStrike" dirty="0">
                <a:effectLst/>
                <a:latin typeface="+mn-ea"/>
              </a:rPr>
              <a:t>NHNM (</a:t>
            </a:r>
            <a:r>
              <a:rPr lang="zh-CN" altLang="en-US" b="1" i="0" u="none" strike="noStrike" dirty="0">
                <a:effectLst/>
                <a:latin typeface="+mn-ea"/>
              </a:rPr>
              <a:t>新高噪声模型</a:t>
            </a:r>
            <a:r>
              <a:rPr lang="en-US" altLang="zh-CN" b="1" i="0" u="none" strike="noStrike" dirty="0">
                <a:effectLst/>
                <a:latin typeface="+mn-ea"/>
              </a:rPr>
              <a:t>):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全球噪声较高台站的水平。健康台站的</a:t>
            </a:r>
            <a:r>
              <a:rPr lang="en-US" altLang="zh-CN" i="0" u="none" strike="noStrike" dirty="0">
                <a:effectLst/>
                <a:latin typeface="+mn-ea"/>
              </a:rPr>
              <a:t>PDF</a:t>
            </a:r>
            <a:r>
              <a:rPr lang="zh-CN" altLang="en-US" i="0" u="none" strike="noStrike" dirty="0">
                <a:effectLst/>
                <a:latin typeface="+mn-ea"/>
              </a:rPr>
              <a:t>暖色带应主要位于</a:t>
            </a:r>
            <a:r>
              <a:rPr lang="en-US" altLang="zh-CN" i="0" u="none" strike="noStrike" dirty="0">
                <a:effectLst/>
                <a:latin typeface="+mn-ea"/>
              </a:rPr>
              <a:t>NHNM</a:t>
            </a:r>
            <a:r>
              <a:rPr lang="zh-CN" altLang="en-US" i="0" u="none" strike="noStrike" dirty="0">
                <a:effectLst/>
                <a:latin typeface="+mn-ea"/>
              </a:rPr>
              <a:t>之下。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微震峰区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在对应周期 </a:t>
            </a:r>
            <a:r>
              <a:rPr lang="en-US" altLang="zh-CN" i="0" u="none" strike="noStrike" dirty="0">
                <a:effectLst/>
                <a:latin typeface="+mn-ea"/>
              </a:rPr>
              <a:t>(</a:t>
            </a:r>
            <a:r>
              <a:rPr lang="zh-CN" altLang="en-US" i="0" u="none" strike="noStrike" dirty="0">
                <a:effectLst/>
                <a:latin typeface="+mn-ea"/>
              </a:rPr>
              <a:t>如几秒到十几秒</a:t>
            </a:r>
            <a:r>
              <a:rPr lang="en-US" altLang="zh-CN" i="0" u="none" strike="noStrike" dirty="0">
                <a:effectLst/>
                <a:latin typeface="+mn-ea"/>
              </a:rPr>
              <a:t>) </a:t>
            </a:r>
            <a:r>
              <a:rPr lang="zh-CN" altLang="en-US" i="0" u="none" strike="noStrike" dirty="0">
                <a:effectLst/>
                <a:latin typeface="+mn-ea"/>
              </a:rPr>
              <a:t>可以看到概率集中的区域，显示微震的强度和稳定性。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高频区 </a:t>
            </a:r>
            <a:r>
              <a:rPr lang="en-US" altLang="zh-CN" b="1" i="0" u="none" strike="noStrike" dirty="0">
                <a:effectLst/>
                <a:latin typeface="+mn-ea"/>
              </a:rPr>
              <a:t>(&gt;1Hz): </a:t>
            </a:r>
            <a:r>
              <a:rPr lang="zh-CN" altLang="en-US" i="0" u="none" strike="noStrike" dirty="0">
                <a:effectLst/>
                <a:latin typeface="+mn-ea"/>
              </a:rPr>
              <a:t>人文噪声影响，其概率分布形态和水平可以反映台站周边环境。</a:t>
            </a:r>
            <a:endParaRPr lang="zh-CN" altLang="en-US" i="0" u="none" strike="noStrike" dirty="0">
              <a:effectLst/>
              <a:latin typeface="+mn-ea"/>
            </a:endParaRPr>
          </a:p>
        </p:txBody>
      </p:sp>
      <p:pic>
        <p:nvPicPr>
          <p:cNvPr id="5" name="图片 4" descr="图表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89" y="1695587"/>
            <a:ext cx="5220759" cy="39155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的时频谱图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6580" y="1506141"/>
            <a:ext cx="558472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是什么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类似于传统的频谱图，将</a:t>
            </a:r>
            <a:r>
              <a:rPr lang="en-US" altLang="zh-CN" i="0" u="none" strike="noStrike" dirty="0">
                <a:effectLst/>
                <a:latin typeface="+mn-ea"/>
              </a:rPr>
              <a:t>PPSD</a:t>
            </a:r>
            <a:r>
              <a:rPr lang="zh-CN" altLang="en-US" i="0" u="none" strike="noStrike" dirty="0">
                <a:effectLst/>
                <a:latin typeface="+mn-ea"/>
              </a:rPr>
              <a:t>结果以类似热力图的形式展现。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横轴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时间。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纵轴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频率或周期。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颜色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对应时频点的功率谱密度值。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物理意义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同时展示噪声在时间和频率两个维度上的分布和演化特征。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应用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endParaRPr lang="zh-CN" altLang="en-US" b="1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i="0" u="none" strike="noStrike" dirty="0">
                <a:effectLst/>
                <a:latin typeface="+mn-ea"/>
              </a:rPr>
              <a:t>识别瞬态事件 </a:t>
            </a:r>
            <a:r>
              <a:rPr lang="en-US" altLang="zh-CN" i="0" u="none" strike="noStrike" dirty="0">
                <a:effectLst/>
                <a:latin typeface="+mn-ea"/>
              </a:rPr>
              <a:t>(</a:t>
            </a:r>
            <a:r>
              <a:rPr lang="zh-CN" altLang="en-US" i="0" u="none" strike="noStrike" dirty="0">
                <a:effectLst/>
                <a:latin typeface="+mn-ea"/>
              </a:rPr>
              <a:t>如地震信号，表现为短时宽频带强能量</a:t>
            </a:r>
            <a:r>
              <a:rPr lang="en-US" altLang="zh-CN" i="0" u="none" strike="noStrike" dirty="0">
                <a:effectLst/>
                <a:latin typeface="+mn-ea"/>
              </a:rPr>
              <a:t>)</a:t>
            </a:r>
            <a:r>
              <a:rPr lang="zh-CN" altLang="en-US" i="0" u="none" strike="noStrike" dirty="0">
                <a:effectLst/>
                <a:latin typeface="+mn-ea"/>
              </a:rPr>
              <a:t>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i="0" u="none" strike="noStrike" dirty="0">
                <a:effectLst/>
                <a:latin typeface="+mn-ea"/>
              </a:rPr>
              <a:t>观察持续性噪声带 </a:t>
            </a:r>
            <a:r>
              <a:rPr lang="en-US" altLang="zh-CN" i="0" u="none" strike="noStrike" dirty="0">
                <a:effectLst/>
                <a:latin typeface="+mn-ea"/>
              </a:rPr>
              <a:t>(</a:t>
            </a:r>
            <a:r>
              <a:rPr lang="zh-CN" altLang="en-US" i="0" u="none" strike="noStrike" dirty="0">
                <a:effectLst/>
                <a:latin typeface="+mn-ea"/>
              </a:rPr>
              <a:t>如微震</a:t>
            </a:r>
            <a:r>
              <a:rPr lang="en-US" altLang="zh-CN" i="0" u="none" strike="noStrike" dirty="0">
                <a:effectLst/>
                <a:latin typeface="+mn-ea"/>
              </a:rPr>
              <a:t>) </a:t>
            </a:r>
            <a:r>
              <a:rPr lang="zh-CN" altLang="en-US" i="0" u="none" strike="noStrike" dirty="0">
                <a:effectLst/>
                <a:latin typeface="+mn-ea"/>
              </a:rPr>
              <a:t>的强度随时间的变化。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i="0" u="none" strike="noStrike" dirty="0">
                <a:effectLst/>
                <a:latin typeface="+mn-ea"/>
              </a:rPr>
              <a:t>分析文化噪声的时频特征 </a:t>
            </a:r>
            <a:r>
              <a:rPr lang="en-US" altLang="zh-CN" i="0" u="none" strike="noStrike" dirty="0">
                <a:effectLst/>
                <a:latin typeface="+mn-ea"/>
              </a:rPr>
              <a:t>(</a:t>
            </a:r>
            <a:r>
              <a:rPr lang="zh-CN" altLang="en-US" i="0" u="none" strike="noStrike" dirty="0">
                <a:effectLst/>
                <a:latin typeface="+mn-ea"/>
              </a:rPr>
              <a:t>如特定工厂的特定频率噪声只在工作时间出现</a:t>
            </a:r>
            <a:r>
              <a:rPr lang="en-US" altLang="zh-CN" i="0" u="none" strike="noStrike" dirty="0">
                <a:effectLst/>
                <a:latin typeface="+mn-ea"/>
              </a:rPr>
              <a:t>)</a:t>
            </a:r>
            <a:r>
              <a:rPr lang="zh-CN" altLang="en-US" i="0" u="none" strike="noStrike" dirty="0">
                <a:effectLst/>
                <a:latin typeface="+mn-ea"/>
              </a:rPr>
              <a:t>。</a:t>
            </a:r>
            <a:endParaRPr lang="zh-CN" altLang="en-US" i="0" u="none" strike="noStrike" dirty="0">
              <a:effectLst/>
              <a:latin typeface="+mn-ea"/>
            </a:endParaRPr>
          </a:p>
        </p:txBody>
      </p:sp>
      <p:pic>
        <p:nvPicPr>
          <p:cNvPr id="6" name="图片 5" descr="图表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429" y="1504069"/>
            <a:ext cx="5133148" cy="38498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的特定频率噪声的时间变化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5513" y="1618092"/>
            <a:ext cx="537800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是什么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选取</a:t>
            </a:r>
            <a:r>
              <a:rPr lang="en-US" altLang="zh-CN" i="0" u="none" strike="noStrike" dirty="0">
                <a:effectLst/>
                <a:latin typeface="+mn-ea"/>
              </a:rPr>
              <a:t>PDF</a:t>
            </a:r>
            <a:r>
              <a:rPr lang="zh-CN" altLang="en-US" i="0" u="none" strike="noStrike" dirty="0">
                <a:effectLst/>
                <a:latin typeface="+mn-ea"/>
              </a:rPr>
              <a:t>中的一个或几个特定频率（或周期），展示其功率谱密度值随时间的变化。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横轴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时间 </a:t>
            </a:r>
            <a:r>
              <a:rPr lang="en-US" altLang="zh-CN" i="0" u="none" strike="noStrike" dirty="0">
                <a:effectLst/>
                <a:latin typeface="+mn-ea"/>
              </a:rPr>
              <a:t>(</a:t>
            </a:r>
            <a:r>
              <a:rPr lang="zh-CN" altLang="en-US" i="0" u="none" strike="noStrike" dirty="0">
                <a:effectLst/>
                <a:latin typeface="+mn-ea"/>
              </a:rPr>
              <a:t>小时、天、月、年</a:t>
            </a:r>
            <a:r>
              <a:rPr lang="en-US" altLang="zh-CN" i="0" u="none" strike="noStrike" dirty="0">
                <a:effectLst/>
                <a:latin typeface="+mn-ea"/>
              </a:rPr>
              <a:t>)</a:t>
            </a:r>
            <a:r>
              <a:rPr lang="zh-CN" altLang="en-US" i="0" u="none" strike="noStrike" dirty="0">
                <a:effectLst/>
                <a:latin typeface="+mn-ea"/>
              </a:rPr>
              <a:t>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纵轴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该特定频率的功率谱密度值 </a:t>
            </a:r>
            <a:r>
              <a:rPr lang="en-US" altLang="zh-CN" i="0" u="none" strike="noStrike" dirty="0">
                <a:effectLst/>
                <a:latin typeface="+mn-ea"/>
              </a:rPr>
              <a:t>(dB)</a:t>
            </a:r>
            <a:r>
              <a:rPr lang="zh-CN" altLang="en-US" i="0" u="none" strike="noStrike" dirty="0">
                <a:effectLst/>
                <a:latin typeface="+mn-ea"/>
              </a:rPr>
              <a:t>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物理意义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揭示特定频段噪声源的时间变化规律。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常见模式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endParaRPr lang="zh-CN" altLang="en-US" b="1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b="1" i="0" u="none" strike="noStrike" dirty="0">
                <a:effectLst/>
                <a:latin typeface="+mn-ea"/>
              </a:rPr>
              <a:t>日变化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高频人文噪声的昼夜差异。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b="1" i="0" u="none" strike="noStrike" dirty="0">
                <a:effectLst/>
                <a:latin typeface="+mn-ea"/>
              </a:rPr>
              <a:t>周变化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工作日与周末的人文噪声差异。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b="1" i="0" u="none" strike="noStrike" dirty="0">
                <a:effectLst/>
                <a:latin typeface="+mn-ea"/>
              </a:rPr>
              <a:t>季节性变化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如微震强度的季节性波动，与全球风暴活动相关。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b="1" i="0" u="none" strike="noStrike" dirty="0">
                <a:effectLst/>
                <a:latin typeface="+mn-ea"/>
              </a:rPr>
              <a:t>长期趋势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如城市化导致的噪声逐年升高等。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应用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识别噪声的周期性特征、检测仪器故障或环境的突然改变（如图中仪器更换的影响）。</a:t>
            </a:r>
            <a:endParaRPr lang="zh-CN" altLang="en-US" i="0" u="none" strike="noStrike" dirty="0">
              <a:effectLst/>
              <a:latin typeface="+mn-ea"/>
            </a:endParaRPr>
          </a:p>
        </p:txBody>
      </p:sp>
      <p:pic>
        <p:nvPicPr>
          <p:cNvPr id="5" name="图片 4" descr="图表, 折线图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787" y="1412246"/>
            <a:ext cx="5378009" cy="40335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要点总结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6748" y="1587314"/>
            <a:ext cx="481780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altLang="zh-CN" b="1" i="0" u="none" strike="noStrike" dirty="0">
                <a:effectLst/>
                <a:latin typeface="+mn-ea"/>
              </a:rPr>
              <a:t>PSD: </a:t>
            </a:r>
            <a:r>
              <a:rPr lang="zh-CN" altLang="en-US" i="0" u="none" strike="noStrike" dirty="0">
                <a:effectLst/>
                <a:latin typeface="+mn-ea"/>
              </a:rPr>
              <a:t>描述信号功率在单一时刻或短时段内随频率的分布，是信号的频域“快照”。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altLang="zh-CN" b="1" i="0" u="none" strike="noStrike" dirty="0">
                <a:effectLst/>
                <a:latin typeface="+mn-ea"/>
              </a:rPr>
              <a:t>PDF: </a:t>
            </a:r>
            <a:r>
              <a:rPr lang="zh-CN" altLang="en-US" i="0" u="none" strike="noStrike" dirty="0">
                <a:effectLst/>
                <a:latin typeface="+mn-ea"/>
              </a:rPr>
              <a:t>通过统计大量</a:t>
            </a:r>
            <a:r>
              <a:rPr lang="en-US" altLang="zh-CN" i="0" u="none" strike="noStrike" dirty="0">
                <a:effectLst/>
                <a:latin typeface="+mn-ea"/>
              </a:rPr>
              <a:t>PSD</a:t>
            </a:r>
            <a:r>
              <a:rPr lang="zh-CN" altLang="en-US" i="0" u="none" strike="noStrike" dirty="0">
                <a:effectLst/>
                <a:latin typeface="+mn-ea"/>
              </a:rPr>
              <a:t>，给出信号功率在每个频率点上的概率分布，是信号频域特征的长期“气候图”。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关键描述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endParaRPr lang="zh-CN" altLang="en-US" b="1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 i="0" u="none" strike="noStrike" dirty="0">
                <a:effectLst/>
                <a:latin typeface="+mn-ea"/>
              </a:rPr>
              <a:t>PSD</a:t>
            </a:r>
            <a:r>
              <a:rPr lang="zh-CN" altLang="en-US" i="0" u="none" strike="noStrike" dirty="0">
                <a:effectLst/>
                <a:latin typeface="+mn-ea"/>
              </a:rPr>
              <a:t>看谱峰、谱谷、斜率。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 i="0" u="none" strike="noStrike" dirty="0">
                <a:effectLst/>
                <a:latin typeface="+mn-ea"/>
              </a:rPr>
              <a:t>PDF</a:t>
            </a:r>
            <a:r>
              <a:rPr lang="zh-CN" altLang="en-US" i="0" u="none" strike="noStrike" dirty="0">
                <a:effectLst/>
                <a:latin typeface="+mn-ea"/>
              </a:rPr>
              <a:t>看颜色（概率）、高概率带（众数模式）、分布宽度。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辅助图表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累积分布图、时间演化图、时频谱图帮助从不同维度理解</a:t>
            </a:r>
            <a:r>
              <a:rPr lang="en-US" altLang="zh-CN" i="0" u="none" strike="noStrike" dirty="0">
                <a:effectLst/>
                <a:latin typeface="+mn-ea"/>
              </a:rPr>
              <a:t>PPSD</a:t>
            </a:r>
            <a:r>
              <a:rPr lang="zh-CN" altLang="en-US" i="0" u="none" strike="noStrike" dirty="0">
                <a:effectLst/>
                <a:latin typeface="+mn-ea"/>
              </a:rPr>
              <a:t>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altLang="zh-CN" b="1" i="0" u="none" strike="noStrike" dirty="0">
                <a:effectLst/>
                <a:latin typeface="+mn-ea"/>
              </a:rPr>
              <a:t>Peterson</a:t>
            </a:r>
            <a:r>
              <a:rPr lang="zh-CN" altLang="en-US" b="1" i="0" u="none" strike="noStrike" dirty="0">
                <a:effectLst/>
                <a:latin typeface="+mn-ea"/>
              </a:rPr>
              <a:t>曲线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提供了评估噪声水平的通用标尺。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核心价值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理解这些图谱有助于识别信号特征、评估噪声环境、判断仪器性能、研究地球物理现象。</a:t>
            </a:r>
            <a:endParaRPr lang="zh-CN" altLang="en-US" i="0" u="none" strike="noStrike" dirty="0">
              <a:effectLst/>
              <a:latin typeface="+mn-ea"/>
            </a:endParaRPr>
          </a:p>
        </p:txBody>
      </p:sp>
      <p:pic>
        <p:nvPicPr>
          <p:cNvPr id="5" name="图片 4" descr="图表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160" y="1849195"/>
            <a:ext cx="5717911" cy="40005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波形和</a:t>
            </a: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实例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07020" y="13046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u="none" strike="noStrike" dirty="0">
                <a:effectLst/>
                <a:latin typeface="+mn-ea"/>
              </a:rPr>
              <a:t>ISCO</a:t>
            </a:r>
            <a:r>
              <a:rPr lang="zh-CN" altLang="en-US" b="1" i="0" u="none" strike="noStrike" dirty="0">
                <a:effectLst/>
                <a:latin typeface="+mn-ea"/>
              </a:rPr>
              <a:t>站是位于洞穴中的安静站点，具有最小的背景噪声</a:t>
            </a:r>
            <a:endParaRPr lang="zh-CN" altLang="en-US" b="1" dirty="0">
              <a:latin typeface="+mn-ea"/>
            </a:endParaRPr>
          </a:p>
        </p:txBody>
      </p:sp>
      <p:pic>
        <p:nvPicPr>
          <p:cNvPr id="7" name="图片 6" descr="电脑屏幕的照片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466717"/>
            <a:ext cx="6066328" cy="3374395"/>
          </a:xfrm>
          <a:prstGeom prst="rect">
            <a:avLst/>
          </a:prstGeom>
        </p:spPr>
      </p:pic>
      <p:pic>
        <p:nvPicPr>
          <p:cNvPr id="9" name="图片 8" descr="图表, 折线图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285" y="2432679"/>
            <a:ext cx="4423284" cy="34424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噪声及其隐藏的信息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5546" y="1642504"/>
            <a:ext cx="5486394" cy="401682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自然界和工程系统中充满了各种信号 </a:t>
            </a:r>
            <a:r>
              <a:rPr lang="en-US" altLang="zh-CN" dirty="0">
                <a:latin typeface="+mn-ea"/>
              </a:rPr>
              <a:t>(</a:t>
            </a:r>
            <a:r>
              <a:rPr lang="zh-CN" altLang="en-US" dirty="0">
                <a:latin typeface="+mn-ea"/>
              </a:rPr>
              <a:t>如地震波、声音、电信号</a:t>
            </a:r>
            <a:r>
              <a:rPr lang="en-US" altLang="zh-CN" dirty="0">
                <a:latin typeface="+mn-ea"/>
              </a:rPr>
              <a:t>)</a:t>
            </a:r>
            <a:r>
              <a:rPr lang="zh-CN" altLang="en-US" dirty="0"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这些信号往往是“有用信息”和“噪声”的混合体。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理解信号的频率构成和能量在不同频率上的分布，对于科研和应用至关重要。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PSD </a:t>
            </a:r>
            <a:r>
              <a:rPr lang="zh-CN" altLang="en-US" dirty="0">
                <a:latin typeface="+mn-ea"/>
              </a:rPr>
              <a:t>和 </a:t>
            </a:r>
            <a:r>
              <a:rPr lang="en-US" altLang="zh-CN" dirty="0">
                <a:latin typeface="+mn-ea"/>
              </a:rPr>
              <a:t>PDF </a:t>
            </a:r>
            <a:r>
              <a:rPr lang="zh-CN" altLang="en-US" dirty="0">
                <a:latin typeface="+mn-ea"/>
              </a:rPr>
              <a:t>是帮助我们从频率角度观察信号特征的工具。</a:t>
            </a:r>
            <a:endParaRPr lang="zh-CN" altLang="en-US" dirty="0">
              <a:latin typeface="+mn-ea"/>
            </a:endParaRPr>
          </a:p>
          <a:p>
            <a:endParaRPr lang="zh-CN" altLang="en-US" dirty="0"/>
          </a:p>
        </p:txBody>
      </p:sp>
      <p:pic>
        <p:nvPicPr>
          <p:cNvPr id="4" name="图片 3" descr="图表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59" y="1476634"/>
            <a:ext cx="5093535" cy="43485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波形和</a:t>
            </a: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实例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90362" y="1398327"/>
            <a:ext cx="4729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u="none" strike="noStrike" dirty="0">
                <a:effectLst/>
                <a:latin typeface="+mn-ea"/>
              </a:rPr>
              <a:t>RLMT</a:t>
            </a:r>
            <a:r>
              <a:rPr lang="zh-CN" altLang="en-US" b="1" i="0" u="none" strike="noStrike" dirty="0">
                <a:effectLst/>
                <a:latin typeface="+mn-ea"/>
              </a:rPr>
              <a:t>站的传感器故障，站点记录了设备噪声</a:t>
            </a:r>
            <a:endParaRPr lang="zh-CN" altLang="en-US" b="1" dirty="0">
              <a:latin typeface="+mn-ea"/>
            </a:endParaRPr>
          </a:p>
        </p:txBody>
      </p:sp>
      <p:pic>
        <p:nvPicPr>
          <p:cNvPr id="5" name="图片 4" descr="图表, 直方图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507935"/>
            <a:ext cx="6018597" cy="3065723"/>
          </a:xfrm>
          <a:prstGeom prst="rect">
            <a:avLst/>
          </a:prstGeom>
        </p:spPr>
      </p:pic>
      <p:pic>
        <p:nvPicPr>
          <p:cNvPr id="7" name="图片 6" descr="图表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660" y="2507935"/>
            <a:ext cx="4451348" cy="355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波形和</a:t>
            </a: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实例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71510" y="1328804"/>
            <a:ext cx="8967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u="none" strike="noStrike" dirty="0">
                <a:effectLst/>
                <a:latin typeface="+mn-ea"/>
              </a:rPr>
              <a:t>SRU</a:t>
            </a:r>
            <a:r>
              <a:rPr lang="zh-CN" altLang="en-US" b="1" i="0" u="none" strike="noStrike" dirty="0">
                <a:effectLst/>
                <a:latin typeface="+mn-ea"/>
              </a:rPr>
              <a:t>站位于近地表地窖中，在白天时间（约</a:t>
            </a:r>
            <a:r>
              <a:rPr lang="en-US" altLang="zh-CN" b="1" i="0" u="none" strike="noStrike" dirty="0">
                <a:effectLst/>
                <a:latin typeface="+mn-ea"/>
              </a:rPr>
              <a:t>14:00-02:00 UTC</a:t>
            </a:r>
            <a:r>
              <a:rPr lang="zh-CN" altLang="en-US" b="1" i="0" u="none" strike="noStrike" dirty="0">
                <a:effectLst/>
                <a:latin typeface="+mn-ea"/>
              </a:rPr>
              <a:t>）显示长周期日热噪声</a:t>
            </a:r>
            <a:endParaRPr lang="zh-CN" altLang="en-US" b="1" dirty="0">
              <a:latin typeface="+mn-ea"/>
            </a:endParaRPr>
          </a:p>
        </p:txBody>
      </p:sp>
      <p:pic>
        <p:nvPicPr>
          <p:cNvPr id="8" name="图片 7" descr="图表, 直方图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056" y="2375766"/>
            <a:ext cx="4401823" cy="3336302"/>
          </a:xfrm>
          <a:prstGeom prst="rect">
            <a:avLst/>
          </a:prstGeom>
        </p:spPr>
      </p:pic>
      <p:pic>
        <p:nvPicPr>
          <p:cNvPr id="12" name="图片 11" descr="图示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28" y="2375766"/>
            <a:ext cx="5040455" cy="3323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波形和</a:t>
            </a: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实例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75630" y="1335252"/>
            <a:ext cx="3440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u="none" strike="noStrike" dirty="0">
                <a:effectLst/>
                <a:latin typeface="Helvetica Neue" panose="02000503000000020004" pitchFamily="2" charset="0"/>
              </a:rPr>
              <a:t>近震地震事</a:t>
            </a:r>
            <a:r>
              <a:rPr lang="en-US" altLang="zh-CN" b="1" i="0" u="none" strike="noStrike" dirty="0">
                <a:effectLst/>
                <a:latin typeface="Helvetica Neue" panose="02000503000000020004" pitchFamily="2" charset="0"/>
              </a:rPr>
              <a:t>--</a:t>
            </a:r>
            <a:r>
              <a:rPr lang="zh-CN" altLang="en-US" dirty="0"/>
              <a:t>含大量短周期体波</a:t>
            </a:r>
            <a:endParaRPr lang="zh-CN" altLang="en-US" b="1" dirty="0"/>
          </a:p>
        </p:txBody>
      </p:sp>
      <p:pic>
        <p:nvPicPr>
          <p:cNvPr id="5" name="图片 4" descr="图表, 折线图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936" y="2270952"/>
            <a:ext cx="4237713" cy="3251796"/>
          </a:xfrm>
          <a:prstGeom prst="rect">
            <a:avLst/>
          </a:prstGeom>
        </p:spPr>
      </p:pic>
      <p:pic>
        <p:nvPicPr>
          <p:cNvPr id="7" name="图片 6" descr="图片包含 图表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29" y="2218498"/>
            <a:ext cx="5719098" cy="33063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波形和</a:t>
            </a: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实例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74460" y="1328804"/>
            <a:ext cx="2812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u="none" strike="noStrike" dirty="0">
                <a:effectLst/>
                <a:latin typeface="Lucida Grande" panose="020B0600040502020204" pitchFamily="34" charset="0"/>
              </a:rPr>
              <a:t>远震</a:t>
            </a:r>
            <a:r>
              <a:rPr lang="en-US" altLang="zh-CN" b="1" i="0" u="none" strike="noStrike" dirty="0">
                <a:effectLst/>
                <a:latin typeface="Lucida Grande" panose="020B0600040502020204" pitchFamily="34" charset="0"/>
              </a:rPr>
              <a:t>--</a:t>
            </a:r>
            <a:r>
              <a:rPr lang="zh-CN" altLang="en-US" dirty="0"/>
              <a:t>含大量长周期能量</a:t>
            </a:r>
            <a:endParaRPr lang="zh-CN" altLang="en-US" b="1" i="0" u="none" strike="noStrike" dirty="0">
              <a:effectLst/>
              <a:latin typeface="Lucida Grande" panose="020B0600040502020204" pitchFamily="34" charset="0"/>
            </a:endParaRPr>
          </a:p>
        </p:txBody>
      </p:sp>
      <p:pic>
        <p:nvPicPr>
          <p:cNvPr id="7" name="图片 6" descr="图表, 折线图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58" y="2270951"/>
            <a:ext cx="4072804" cy="3258243"/>
          </a:xfrm>
          <a:prstGeom prst="rect">
            <a:avLst/>
          </a:prstGeom>
        </p:spPr>
      </p:pic>
      <p:pic>
        <p:nvPicPr>
          <p:cNvPr id="11" name="图片 10" descr="图片包含 图示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20" y="2259316"/>
            <a:ext cx="5449798" cy="32698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波形和</a:t>
            </a: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实例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19286" y="1175162"/>
            <a:ext cx="5722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u="none" strike="noStrike" dirty="0">
                <a:effectLst/>
                <a:latin typeface="+mn-ea"/>
              </a:rPr>
              <a:t>数据间隙在</a:t>
            </a:r>
            <a:r>
              <a:rPr lang="en-US" altLang="zh-CN" b="1" i="0" u="none" strike="noStrike" dirty="0">
                <a:effectLst/>
                <a:latin typeface="+mn-ea"/>
              </a:rPr>
              <a:t>PSD</a:t>
            </a:r>
            <a:r>
              <a:rPr lang="zh-CN" altLang="en-US" b="1" i="0" u="none" strike="noStrike" dirty="0">
                <a:effectLst/>
                <a:latin typeface="+mn-ea"/>
              </a:rPr>
              <a:t>图</a:t>
            </a:r>
            <a:r>
              <a:rPr lang="en-US" altLang="zh-CN" b="1" i="0" u="none" strike="noStrike" dirty="0">
                <a:effectLst/>
                <a:latin typeface="+mn-ea"/>
              </a:rPr>
              <a:t>--</a:t>
            </a:r>
            <a:r>
              <a:rPr lang="zh-CN" altLang="en-US" i="0" u="none" strike="noStrike" dirty="0">
                <a:effectLst/>
                <a:latin typeface="+mn-ea"/>
              </a:rPr>
              <a:t>线的截距取决于间隙两端的振幅差</a:t>
            </a:r>
            <a:endParaRPr lang="zh-CN" altLang="en-US" dirty="0">
              <a:latin typeface="+mn-ea"/>
            </a:endParaRPr>
          </a:p>
        </p:txBody>
      </p:sp>
      <p:pic>
        <p:nvPicPr>
          <p:cNvPr id="5" name="图片 4" descr="图表, 折线图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858" y="2134648"/>
            <a:ext cx="4638297" cy="3548190"/>
          </a:xfrm>
          <a:prstGeom prst="rect">
            <a:avLst/>
          </a:prstGeom>
        </p:spPr>
      </p:pic>
      <p:pic>
        <p:nvPicPr>
          <p:cNvPr id="7" name="图片 6" descr="图形用户界面, 图表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91" y="2134648"/>
            <a:ext cx="5209709" cy="3565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波形和</a:t>
            </a: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实例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02426" y="1328804"/>
            <a:ext cx="7787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u="none" strike="noStrike" dirty="0">
                <a:effectLst/>
                <a:latin typeface="+mn-ea"/>
              </a:rPr>
              <a:t>PASC</a:t>
            </a:r>
            <a:r>
              <a:rPr lang="zh-CN" altLang="en-US" b="1" i="0" u="none" strike="noStrike" dirty="0">
                <a:effectLst/>
                <a:latin typeface="+mn-ea"/>
              </a:rPr>
              <a:t>站的</a:t>
            </a:r>
            <a:r>
              <a:rPr lang="en-US" altLang="zh-CN" b="1" i="0" u="none" strike="noStrike" dirty="0">
                <a:effectLst/>
                <a:latin typeface="+mn-ea"/>
              </a:rPr>
              <a:t>STS-2</a:t>
            </a:r>
            <a:r>
              <a:rPr lang="zh-CN" altLang="en-US" b="1" i="0" u="none" strike="noStrike" dirty="0">
                <a:effectLst/>
                <a:latin typeface="+mn-ea"/>
              </a:rPr>
              <a:t>由于未知原因在</a:t>
            </a:r>
            <a:r>
              <a:rPr lang="en-US" altLang="zh-CN" b="1" i="0" u="none" strike="noStrike" dirty="0">
                <a:effectLst/>
                <a:latin typeface="+mn-ea"/>
              </a:rPr>
              <a:t>80</a:t>
            </a:r>
            <a:r>
              <a:rPr lang="zh-CN" altLang="en-US" b="1" i="0" u="none" strike="noStrike" dirty="0">
                <a:effectLst/>
                <a:latin typeface="+mn-ea"/>
              </a:rPr>
              <a:t>秒处振铃。经过</a:t>
            </a:r>
            <a:r>
              <a:rPr lang="en-US" altLang="zh-CN" b="1" i="0" u="none" strike="noStrike" dirty="0">
                <a:effectLst/>
                <a:latin typeface="+mn-ea"/>
              </a:rPr>
              <a:t>1</a:t>
            </a:r>
            <a:r>
              <a:rPr lang="zh-CN" altLang="en-US" b="1" i="0" u="none" strike="noStrike" dirty="0">
                <a:effectLst/>
                <a:latin typeface="+mn-ea"/>
              </a:rPr>
              <a:t>秒以下低通滤波的波形</a:t>
            </a:r>
            <a:endParaRPr lang="zh-CN" altLang="en-US" b="1" dirty="0">
              <a:latin typeface="+mn-ea"/>
            </a:endParaRPr>
          </a:p>
        </p:txBody>
      </p:sp>
      <p:pic>
        <p:nvPicPr>
          <p:cNvPr id="5" name="图片 4" descr="图表, 直方图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195" y="2203450"/>
            <a:ext cx="4056336" cy="3181440"/>
          </a:xfrm>
          <a:prstGeom prst="rect">
            <a:avLst/>
          </a:prstGeom>
        </p:spPr>
      </p:pic>
      <p:pic>
        <p:nvPicPr>
          <p:cNvPr id="7" name="图片 6" descr="图形用户界面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38" y="2203450"/>
            <a:ext cx="5296309" cy="3194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波形和</a:t>
            </a: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实例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54387" y="1328804"/>
            <a:ext cx="5201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u="none" strike="noStrike" dirty="0" err="1">
                <a:effectLst/>
                <a:latin typeface="+mn-ea"/>
              </a:rPr>
              <a:t>Guralp</a:t>
            </a:r>
            <a:r>
              <a:rPr lang="en-US" altLang="zh-CN" b="1" i="0" u="none" strike="noStrike" dirty="0">
                <a:effectLst/>
                <a:latin typeface="+mn-ea"/>
              </a:rPr>
              <a:t> CMG-3T</a:t>
            </a:r>
            <a:r>
              <a:rPr lang="zh-CN" altLang="en-US" b="1" i="0" u="none" strike="noStrike" dirty="0">
                <a:effectLst/>
                <a:latin typeface="+mn-ea"/>
              </a:rPr>
              <a:t>钻孔质量块在</a:t>
            </a:r>
            <a:r>
              <a:rPr lang="en-US" altLang="zh-CN" b="1" i="0" u="none" strike="noStrike" dirty="0">
                <a:effectLst/>
                <a:latin typeface="+mn-ea"/>
              </a:rPr>
              <a:t>Q330</a:t>
            </a:r>
            <a:r>
              <a:rPr lang="zh-CN" altLang="en-US" b="1" i="0" u="none" strike="noStrike" dirty="0">
                <a:effectLst/>
                <a:latin typeface="+mn-ea"/>
              </a:rPr>
              <a:t>上记录的卡死</a:t>
            </a:r>
            <a:endParaRPr lang="zh-CN" altLang="en-US" b="1" dirty="0">
              <a:latin typeface="+mn-ea"/>
            </a:endParaRPr>
          </a:p>
        </p:txBody>
      </p:sp>
      <p:pic>
        <p:nvPicPr>
          <p:cNvPr id="7" name="图片 6" descr="图片包含 图表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97" y="2336594"/>
            <a:ext cx="5228694" cy="3316953"/>
          </a:xfrm>
          <a:prstGeom prst="rect">
            <a:avLst/>
          </a:prstGeom>
        </p:spPr>
      </p:pic>
      <p:pic>
        <p:nvPicPr>
          <p:cNvPr id="9" name="图片 8" descr="图表, 折线图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463" y="2336594"/>
            <a:ext cx="4197389" cy="33137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波形和</a:t>
            </a: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实例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26628" y="1328804"/>
            <a:ext cx="705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u="none" strike="noStrike" dirty="0">
                <a:effectLst/>
                <a:latin typeface="Helvetica Neue" panose="02000503000000020004" pitchFamily="2" charset="0"/>
              </a:rPr>
              <a:t>当质量块最终靠在单个限位器上时，通道记录很少或没有地震能量</a:t>
            </a:r>
            <a:endParaRPr lang="zh-CN" altLang="en-US" b="1" dirty="0"/>
          </a:p>
        </p:txBody>
      </p:sp>
      <p:pic>
        <p:nvPicPr>
          <p:cNvPr id="5" name="图片 4" descr="图表, 折线图, 直方图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44" y="2134648"/>
            <a:ext cx="5443795" cy="3555479"/>
          </a:xfrm>
          <a:prstGeom prst="rect">
            <a:avLst/>
          </a:prstGeom>
        </p:spPr>
      </p:pic>
      <p:pic>
        <p:nvPicPr>
          <p:cNvPr id="7" name="图片 6" descr="图表, 折线图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399" y="2134648"/>
            <a:ext cx="4464316" cy="3549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波形和</a:t>
            </a: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实例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0658" y="1328804"/>
            <a:ext cx="10510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u="none" strike="noStrike" dirty="0">
                <a:effectLst/>
                <a:latin typeface="+mn-ea"/>
              </a:rPr>
              <a:t>US.PKME</a:t>
            </a:r>
            <a:r>
              <a:rPr lang="zh-CN" altLang="en-US" b="1" i="0" u="none" strike="noStrike" dirty="0">
                <a:effectLst/>
                <a:latin typeface="+mn-ea"/>
              </a:rPr>
              <a:t>站位于州立公园内，靠近为游客供水的水箱。当水箱排空到某个点时，会向水箱泵入更多水</a:t>
            </a:r>
            <a:endParaRPr lang="zh-CN" altLang="en-US" b="1" dirty="0">
              <a:latin typeface="+mn-ea"/>
            </a:endParaRPr>
          </a:p>
        </p:txBody>
      </p:sp>
      <p:pic>
        <p:nvPicPr>
          <p:cNvPr id="5" name="图片 4" descr="图表, 直方图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758" y="2171519"/>
            <a:ext cx="4794584" cy="3511526"/>
          </a:xfrm>
          <a:prstGeom prst="rect">
            <a:avLst/>
          </a:prstGeom>
        </p:spPr>
      </p:pic>
      <p:pic>
        <p:nvPicPr>
          <p:cNvPr id="7" name="图片 6" descr="图片包含 图表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8" y="2161687"/>
            <a:ext cx="5391553" cy="3521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波形和</a:t>
            </a: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实例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80761" y="1304687"/>
            <a:ext cx="594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u="none" strike="noStrike" dirty="0">
                <a:effectLst/>
                <a:latin typeface="+mn-ea"/>
              </a:rPr>
              <a:t>2007</a:t>
            </a:r>
            <a:r>
              <a:rPr lang="zh-CN" altLang="en-US" b="0" i="0" u="none" strike="noStrike" dirty="0">
                <a:effectLst/>
                <a:latin typeface="+mn-ea"/>
              </a:rPr>
              <a:t>年</a:t>
            </a:r>
            <a:r>
              <a:rPr lang="en-US" altLang="zh-CN" b="0" i="0" u="none" strike="noStrike" dirty="0">
                <a:effectLst/>
                <a:latin typeface="+mn-ea"/>
              </a:rPr>
              <a:t>6</a:t>
            </a:r>
            <a:r>
              <a:rPr lang="zh-CN" altLang="en-US" b="0" i="0" u="none" strike="noStrike" dirty="0">
                <a:effectLst/>
                <a:latin typeface="+mn-ea"/>
              </a:rPr>
              <a:t>月</a:t>
            </a:r>
            <a:r>
              <a:rPr lang="en-US" altLang="zh-CN" b="0" i="0" u="none" strike="noStrike" dirty="0">
                <a:effectLst/>
                <a:latin typeface="+mn-ea"/>
              </a:rPr>
              <a:t>3</a:t>
            </a:r>
            <a:r>
              <a:rPr lang="zh-CN" altLang="en-US" b="0" i="0" u="none" strike="noStrike" dirty="0">
                <a:effectLst/>
                <a:latin typeface="+mn-ea"/>
              </a:rPr>
              <a:t>日星期日，一场暴雨延误了美国东海岸的航班</a:t>
            </a:r>
            <a:endParaRPr lang="zh-CN" altLang="en-US" dirty="0">
              <a:latin typeface="+mn-ea"/>
            </a:endParaRPr>
          </a:p>
        </p:txBody>
      </p:sp>
      <p:pic>
        <p:nvPicPr>
          <p:cNvPr id="5" name="图片 4" descr="图表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0" y="2286777"/>
            <a:ext cx="4178408" cy="3450917"/>
          </a:xfrm>
          <a:prstGeom prst="rect">
            <a:avLst/>
          </a:prstGeom>
        </p:spPr>
      </p:pic>
      <p:pic>
        <p:nvPicPr>
          <p:cNvPr id="7" name="图片 6" descr="图表, 直方图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16" y="2290002"/>
            <a:ext cx="5605550" cy="34509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什么是功率谱密度 </a:t>
            </a: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(PSD)?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9701" y="1857213"/>
            <a:ext cx="4565296" cy="3984517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定义</a:t>
            </a:r>
            <a:r>
              <a:rPr lang="en-US" altLang="zh-CN" b="1" dirty="0">
                <a:latin typeface="+mn-ea"/>
              </a:rPr>
              <a:t>:</a:t>
            </a:r>
            <a:r>
              <a:rPr lang="zh-CN" altLang="en-US" b="1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PSD </a:t>
            </a:r>
            <a:r>
              <a:rPr lang="zh-CN" altLang="en-US" dirty="0">
                <a:latin typeface="+mn-ea"/>
              </a:rPr>
              <a:t>描述了一个信号的功率是如何随频率分布的。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核心作用</a:t>
            </a:r>
            <a:r>
              <a:rPr lang="en-US" altLang="zh-CN" b="1" dirty="0">
                <a:latin typeface="+mn-ea"/>
              </a:rPr>
              <a:t>:</a:t>
            </a:r>
            <a:r>
              <a:rPr lang="zh-CN" altLang="en-US" b="1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告诉我们哪些频率成分的能量强，哪些频率成分的能量弱。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物理意义</a:t>
            </a:r>
            <a:r>
              <a:rPr lang="en-US" altLang="zh-CN" b="1" dirty="0">
                <a:latin typeface="+mn-ea"/>
              </a:rPr>
              <a:t>:</a:t>
            </a:r>
            <a:r>
              <a:rPr lang="zh-CN" altLang="en-US" b="1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PSD </a:t>
            </a:r>
            <a:r>
              <a:rPr lang="zh-CN" altLang="en-US" dirty="0">
                <a:latin typeface="+mn-ea"/>
              </a:rPr>
              <a:t>代表信号在单位频率带宽内的平均功率。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常见单位</a:t>
            </a:r>
            <a:r>
              <a:rPr lang="en-US" altLang="zh-CN" b="1" dirty="0">
                <a:latin typeface="+mn-ea"/>
              </a:rPr>
              <a:t>:</a:t>
            </a:r>
            <a:r>
              <a:rPr lang="zh-CN" altLang="en-US" b="1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</a:t>
            </a:r>
            <a:r>
              <a:rPr lang="zh-CN" altLang="en-US" dirty="0">
                <a:latin typeface="+mn-ea"/>
              </a:rPr>
              <a:t>信号单位</a:t>
            </a:r>
            <a:r>
              <a:rPr lang="en-US" altLang="zh-CN" dirty="0">
                <a:latin typeface="+mn-ea"/>
              </a:rPr>
              <a:t>)²/Hz</a:t>
            </a:r>
            <a:r>
              <a:rPr lang="zh-CN" altLang="en-US" dirty="0">
                <a:latin typeface="+mn-ea"/>
              </a:rPr>
              <a:t>，例如地震学中加速度</a:t>
            </a:r>
            <a:r>
              <a:rPr lang="en-US" altLang="zh-CN" dirty="0">
                <a:latin typeface="+mn-ea"/>
              </a:rPr>
              <a:t>PSD</a:t>
            </a:r>
            <a:r>
              <a:rPr lang="zh-CN" altLang="en-US" dirty="0">
                <a:latin typeface="+mn-ea"/>
              </a:rPr>
              <a:t>的单位是 </a:t>
            </a:r>
            <a:r>
              <a:rPr lang="en-US" altLang="zh-CN" dirty="0">
                <a:latin typeface="+mn-ea"/>
              </a:rPr>
              <a:t>(m/s²)²/Hz</a:t>
            </a:r>
            <a:r>
              <a:rPr lang="zh-CN" altLang="en-US" dirty="0">
                <a:latin typeface="+mn-ea"/>
              </a:rPr>
              <a:t>。 经常用分贝</a:t>
            </a:r>
            <a:r>
              <a:rPr lang="en-US" altLang="zh-CN" dirty="0">
                <a:latin typeface="+mn-ea"/>
              </a:rPr>
              <a:t>(dB)</a:t>
            </a:r>
            <a:r>
              <a:rPr lang="zh-CN" altLang="en-US" dirty="0">
                <a:latin typeface="+mn-ea"/>
              </a:rPr>
              <a:t>表示。</a:t>
            </a:r>
            <a:endParaRPr lang="zh-CN" altLang="en-US" dirty="0">
              <a:latin typeface="+mn-ea"/>
            </a:endParaRPr>
          </a:p>
        </p:txBody>
      </p:sp>
      <p:pic>
        <p:nvPicPr>
          <p:cNvPr id="5" name="图片 4" descr="图表, 应用程序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20" y="1600206"/>
            <a:ext cx="5565688" cy="4452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7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0" name="内容占位符 2"/>
          <p:cNvSpPr txBox="1"/>
          <p:nvPr/>
        </p:nvSpPr>
        <p:spPr bwMode="auto">
          <a:xfrm>
            <a:off x="479376" y="332657"/>
            <a:ext cx="8684028" cy="50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9pPr>
          </a:lstStyle>
          <a:p>
            <a:pPr marL="0" indent="0" algn="just" eaLnBrk="1" hangingPunct="1">
              <a:spcBef>
                <a:spcPts val="2400"/>
              </a:spcBef>
              <a:spcAft>
                <a:spcPts val="1200"/>
              </a:spcAft>
              <a:buClr>
                <a:srgbClr val="C00000"/>
              </a:buClr>
            </a:pP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利用不同频点</a:t>
            </a: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值，监控仪器设备更换情况</a:t>
            </a:r>
            <a:endParaRPr lang="en-US" altLang="zh-CN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9" y="1196755"/>
            <a:ext cx="7334250" cy="5000625"/>
          </a:xfrm>
          <a:prstGeom prst="rect">
            <a:avLst/>
          </a:prstGeom>
        </p:spPr>
      </p:pic>
      <p:sp>
        <p:nvSpPr>
          <p:cNvPr id="18" name="直接连接符 17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strips dir="r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66"/>
          <p:cNvSpPr txBox="1"/>
          <p:nvPr/>
        </p:nvSpPr>
        <p:spPr>
          <a:xfrm>
            <a:off x="4145567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8" name="直接连接符 17"/>
          <p:cNvSpPr>
            <a:spLocks noChangeShapeType="1"/>
          </p:cNvSpPr>
          <p:nvPr/>
        </p:nvSpPr>
        <p:spPr bwMode="auto">
          <a:xfrm flipH="1">
            <a:off x="987437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31544" y="3390888"/>
            <a:ext cx="2877711" cy="524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ts val="256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60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谢      谢</a:t>
            </a:r>
            <a:endParaRPr lang="zh-CN" altLang="en-US" sz="60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strips dir="r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PSD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图谱的核心思想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7932" y="2134874"/>
            <a:ext cx="5145415" cy="312910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时域 </a:t>
            </a:r>
            <a:r>
              <a:rPr lang="en-US" altLang="zh-CN" b="1" dirty="0">
                <a:latin typeface="+mn-ea"/>
              </a:rPr>
              <a:t>vs. </a:t>
            </a:r>
            <a:r>
              <a:rPr lang="zh-CN" altLang="en-US" b="1" dirty="0">
                <a:latin typeface="+mn-ea"/>
              </a:rPr>
              <a:t>频域</a:t>
            </a:r>
            <a:r>
              <a:rPr lang="en-US" altLang="zh-CN" b="1" dirty="0">
                <a:latin typeface="+mn-ea"/>
              </a:rPr>
              <a:t>: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PSD </a:t>
            </a:r>
            <a:r>
              <a:rPr lang="zh-CN" altLang="en-US" dirty="0">
                <a:latin typeface="+mn-ea"/>
              </a:rPr>
              <a:t>将我们对信号的观察从“随时间变化” </a:t>
            </a:r>
            <a:r>
              <a:rPr lang="en-US" altLang="zh-CN" dirty="0">
                <a:latin typeface="+mn-ea"/>
              </a:rPr>
              <a:t>(</a:t>
            </a:r>
            <a:r>
              <a:rPr lang="zh-CN" altLang="en-US" dirty="0">
                <a:latin typeface="+mn-ea"/>
              </a:rPr>
              <a:t>时域</a:t>
            </a:r>
            <a:r>
              <a:rPr lang="en-US" altLang="zh-CN" dirty="0">
                <a:latin typeface="+mn-ea"/>
              </a:rPr>
              <a:t>) </a:t>
            </a:r>
            <a:r>
              <a:rPr lang="zh-CN" altLang="en-US" dirty="0">
                <a:latin typeface="+mn-ea"/>
              </a:rPr>
              <a:t>转换为“包含哪些频率成分” </a:t>
            </a:r>
            <a:r>
              <a:rPr lang="en-US" altLang="zh-CN" dirty="0">
                <a:latin typeface="+mn-ea"/>
              </a:rPr>
              <a:t>(</a:t>
            </a:r>
            <a:r>
              <a:rPr lang="zh-CN" altLang="en-US" dirty="0">
                <a:latin typeface="+mn-ea"/>
              </a:rPr>
              <a:t>频域</a:t>
            </a:r>
            <a:r>
              <a:rPr lang="en-US" altLang="zh-CN" dirty="0">
                <a:latin typeface="+mn-ea"/>
              </a:rPr>
              <a:t>)</a:t>
            </a:r>
            <a:r>
              <a:rPr lang="zh-CN" altLang="en-US" dirty="0"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频率分辨率</a:t>
            </a:r>
            <a:r>
              <a:rPr lang="en-US" altLang="zh-CN" b="1" dirty="0">
                <a:latin typeface="+mn-ea"/>
              </a:rPr>
              <a:t>:</a:t>
            </a:r>
            <a:r>
              <a:rPr lang="zh-CN" altLang="en-US" dirty="0">
                <a:latin typeface="+mn-ea"/>
              </a:rPr>
              <a:t> 指区分两个相近频率的能力。通常，分析的信号时间越长，频率分辨率越高。</a:t>
            </a:r>
            <a:endParaRPr lang="zh-CN" altLang="en-US" dirty="0">
              <a:latin typeface="+mn-ea"/>
            </a:endParaRPr>
          </a:p>
          <a:p>
            <a:endParaRPr lang="zh-CN" altLang="en-US" dirty="0"/>
          </a:p>
        </p:txBody>
      </p:sp>
      <p:pic>
        <p:nvPicPr>
          <p:cNvPr id="4" name="图片 3" descr="图示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54" y="1600206"/>
            <a:ext cx="5078765" cy="41984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PSD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图谱的关键要素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6757" y="4570456"/>
            <a:ext cx="10617263" cy="1912387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X</a:t>
            </a:r>
            <a:r>
              <a:rPr lang="zh-CN" altLang="en-US" b="1" dirty="0">
                <a:latin typeface="+mn-ea"/>
              </a:rPr>
              <a:t>轴 </a:t>
            </a:r>
            <a:r>
              <a:rPr lang="en-US" altLang="zh-CN" b="1" dirty="0">
                <a:latin typeface="+mn-ea"/>
              </a:rPr>
              <a:t>(</a:t>
            </a:r>
            <a:r>
              <a:rPr lang="zh-CN" altLang="en-US" b="1" dirty="0">
                <a:latin typeface="+mn-ea"/>
              </a:rPr>
              <a:t>频率</a:t>
            </a:r>
            <a:r>
              <a:rPr lang="en-US" altLang="zh-CN" b="1" dirty="0">
                <a:latin typeface="+mn-ea"/>
              </a:rPr>
              <a:t>):</a:t>
            </a:r>
            <a:r>
              <a:rPr lang="zh-CN" altLang="en-US" dirty="0">
                <a:latin typeface="+mn-ea"/>
              </a:rPr>
              <a:t> 通常用赫兹 </a:t>
            </a:r>
            <a:r>
              <a:rPr lang="en-US" altLang="zh-CN" dirty="0">
                <a:latin typeface="+mn-ea"/>
              </a:rPr>
              <a:t>(Hz) </a:t>
            </a:r>
            <a:r>
              <a:rPr lang="zh-CN" altLang="en-US" dirty="0">
                <a:latin typeface="+mn-ea"/>
              </a:rPr>
              <a:t>或周期 </a:t>
            </a:r>
            <a:r>
              <a:rPr lang="en-US" altLang="zh-CN" dirty="0">
                <a:latin typeface="+mn-ea"/>
              </a:rPr>
              <a:t>(</a:t>
            </a:r>
            <a:r>
              <a:rPr lang="zh-CN" altLang="en-US" dirty="0">
                <a:latin typeface="+mn-ea"/>
              </a:rPr>
              <a:t>秒</a:t>
            </a:r>
            <a:r>
              <a:rPr lang="en-US" altLang="zh-CN" dirty="0">
                <a:latin typeface="+mn-ea"/>
              </a:rPr>
              <a:t>, s) </a:t>
            </a:r>
            <a:r>
              <a:rPr lang="zh-CN" altLang="en-US" dirty="0">
                <a:latin typeface="+mn-ea"/>
              </a:rPr>
              <a:t>表示，常采用对数刻度。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Y</a:t>
            </a:r>
            <a:r>
              <a:rPr lang="zh-CN" altLang="en-US" b="1" dirty="0">
                <a:latin typeface="+mn-ea"/>
              </a:rPr>
              <a:t>轴 </a:t>
            </a:r>
            <a:r>
              <a:rPr lang="en-US" altLang="zh-CN" b="1" dirty="0">
                <a:latin typeface="+mn-ea"/>
              </a:rPr>
              <a:t>(</a:t>
            </a:r>
            <a:r>
              <a:rPr lang="zh-CN" altLang="en-US" b="1" dirty="0">
                <a:latin typeface="+mn-ea"/>
              </a:rPr>
              <a:t>功率密度</a:t>
            </a:r>
            <a:r>
              <a:rPr lang="en-US" altLang="zh-CN" b="1" dirty="0">
                <a:latin typeface="+mn-ea"/>
              </a:rPr>
              <a:t>):</a:t>
            </a:r>
            <a:r>
              <a:rPr lang="zh-CN" altLang="en-US" dirty="0">
                <a:latin typeface="+mn-ea"/>
              </a:rPr>
              <a:t> 表示对应频率的功率大小，常以分贝 </a:t>
            </a:r>
            <a:r>
              <a:rPr lang="en-US" altLang="zh-CN" dirty="0">
                <a:latin typeface="+mn-ea"/>
              </a:rPr>
              <a:t>(dB) </a:t>
            </a:r>
            <a:r>
              <a:rPr lang="zh-CN" altLang="en-US" dirty="0">
                <a:latin typeface="+mn-ea"/>
              </a:rPr>
              <a:t>为单位。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谱峰 </a:t>
            </a:r>
            <a:r>
              <a:rPr lang="en-US" altLang="zh-CN" b="1" dirty="0">
                <a:latin typeface="+mn-ea"/>
              </a:rPr>
              <a:t>(Peaks):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图中的峰值指示了信号在该频率处能量集中，是信号的显著频率成分。 例如微震峰、电力线干扰等。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谱谷 </a:t>
            </a:r>
            <a:r>
              <a:rPr lang="en-US" altLang="zh-CN" b="1" dirty="0">
                <a:latin typeface="+mn-ea"/>
              </a:rPr>
              <a:t>(Troughs):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能量较弱的频率。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谱斜率 </a:t>
            </a:r>
            <a:r>
              <a:rPr lang="en-US" altLang="zh-CN" b="1" dirty="0">
                <a:latin typeface="+mn-ea"/>
              </a:rPr>
              <a:t>(Slope):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描述了功率随频率变化的趋势，可能与特定的物理过程或噪声源特性有关</a:t>
            </a:r>
            <a:endParaRPr lang="zh-CN" altLang="en-US" dirty="0"/>
          </a:p>
        </p:txBody>
      </p:sp>
      <p:pic>
        <p:nvPicPr>
          <p:cNvPr id="7" name="图片 6" descr="图表, 折线图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845" y="1158106"/>
            <a:ext cx="8445258" cy="30760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皮特森噪声模型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4977" y="1618091"/>
            <a:ext cx="499091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是什么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由 </a:t>
            </a:r>
            <a:r>
              <a:rPr lang="en-US" altLang="zh-CN" i="0" u="none" strike="noStrike" dirty="0">
                <a:effectLst/>
                <a:latin typeface="+mn-ea"/>
              </a:rPr>
              <a:t>Peterson (1993) </a:t>
            </a:r>
            <a:r>
              <a:rPr lang="zh-CN" altLang="en-US" i="0" u="none" strike="noStrike" dirty="0">
                <a:effectLst/>
                <a:latin typeface="+mn-ea"/>
              </a:rPr>
              <a:t>提出的全球地震背景噪声模型，作为评估台站噪声水平的参考标准。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包含两条主要曲线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endParaRPr lang="zh-CN" altLang="en-US" b="1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 i="0" u="none" strike="noStrike" dirty="0">
                <a:effectLst/>
                <a:latin typeface="+mn-ea"/>
              </a:rPr>
              <a:t>NLNM (New Low Noise Model - </a:t>
            </a:r>
            <a:r>
              <a:rPr lang="zh-CN" altLang="en-US" i="0" u="none" strike="noStrike" dirty="0">
                <a:effectLst/>
                <a:latin typeface="+mn-ea"/>
              </a:rPr>
              <a:t>新低噪声模型</a:t>
            </a:r>
            <a:r>
              <a:rPr lang="en-US" altLang="zh-CN" i="0" u="none" strike="noStrike" dirty="0">
                <a:effectLst/>
                <a:latin typeface="+mn-ea"/>
              </a:rPr>
              <a:t>):</a:t>
            </a:r>
            <a:r>
              <a:rPr lang="zh-CN" altLang="en-US" i="0" u="none" strike="noStrike" dirty="0">
                <a:effectLst/>
                <a:latin typeface="+mn-ea"/>
              </a:rPr>
              <a:t> 代表全球范围内地震学意义上“最安静”地点的背景噪声水平。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 i="0" u="none" strike="noStrike" dirty="0">
                <a:effectLst/>
                <a:latin typeface="+mn-ea"/>
              </a:rPr>
              <a:t>NHNM (New High Noise Model - </a:t>
            </a:r>
            <a:r>
              <a:rPr lang="zh-CN" altLang="en-US" i="0" u="none" strike="noStrike" dirty="0">
                <a:effectLst/>
                <a:latin typeface="+mn-ea"/>
              </a:rPr>
              <a:t>新高噪声模型</a:t>
            </a:r>
            <a:r>
              <a:rPr lang="en-US" altLang="zh-CN" i="0" u="none" strike="noStrike" dirty="0">
                <a:effectLst/>
                <a:latin typeface="+mn-ea"/>
              </a:rPr>
              <a:t>):</a:t>
            </a:r>
            <a:r>
              <a:rPr lang="zh-CN" altLang="en-US" i="0" u="none" strike="noStrike" dirty="0">
                <a:effectLst/>
                <a:latin typeface="+mn-ea"/>
              </a:rPr>
              <a:t> 代表全球范围内噪声水平相对较高的地点的背景噪声水平。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作用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在</a:t>
            </a:r>
            <a:r>
              <a:rPr lang="en-US" altLang="zh-CN" i="0" u="none" strike="noStrike" dirty="0">
                <a:effectLst/>
                <a:latin typeface="+mn-ea"/>
              </a:rPr>
              <a:t>PSD</a:t>
            </a:r>
            <a:r>
              <a:rPr lang="zh-CN" altLang="en-US" i="0" u="none" strike="noStrike" dirty="0">
                <a:effectLst/>
                <a:latin typeface="+mn-ea"/>
              </a:rPr>
              <a:t>或</a:t>
            </a:r>
            <a:r>
              <a:rPr lang="en-US" altLang="zh-CN" i="0" u="none" strike="noStrike" dirty="0">
                <a:effectLst/>
                <a:latin typeface="+mn-ea"/>
              </a:rPr>
              <a:t>PPSD</a:t>
            </a:r>
            <a:r>
              <a:rPr lang="zh-CN" altLang="en-US" i="0" u="none" strike="noStrike" dirty="0">
                <a:effectLst/>
                <a:latin typeface="+mn-ea"/>
              </a:rPr>
              <a:t>图上绘制这两条曲线，可以直观地评估一个台站的噪声表现是“好”还是“差”，或者是否处于正常范围。</a:t>
            </a:r>
            <a:endParaRPr lang="zh-CN" altLang="en-US" i="0" u="none" strike="noStrike" dirty="0">
              <a:effectLst/>
              <a:latin typeface="+mn-ea"/>
            </a:endParaRPr>
          </a:p>
        </p:txBody>
      </p:sp>
      <p:pic>
        <p:nvPicPr>
          <p:cNvPr id="5" name="图片 4" descr="图表, 折线图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049" y="1491034"/>
            <a:ext cx="6012462" cy="39474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PSD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图谱特征及其物理意义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5" y="1600206"/>
            <a:ext cx="5145415" cy="4781121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海浪频段</a:t>
            </a:r>
            <a:r>
              <a:rPr lang="en-US" altLang="zh-CN" b="1" dirty="0">
                <a:latin typeface="+mn-ea"/>
              </a:rPr>
              <a:t>:</a:t>
            </a:r>
            <a:endParaRPr lang="en-US" altLang="zh-CN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频段一</a:t>
            </a:r>
            <a:r>
              <a:rPr lang="en-US" altLang="zh-CN" b="1" dirty="0">
                <a:latin typeface="+mn-ea"/>
              </a:rPr>
              <a:t>(Primary):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周期约</a:t>
            </a:r>
            <a:r>
              <a:rPr lang="en-US" altLang="zh-CN" dirty="0">
                <a:latin typeface="+mn-ea"/>
              </a:rPr>
              <a:t>10-20</a:t>
            </a:r>
            <a:r>
              <a:rPr lang="zh-CN" altLang="en-US" dirty="0">
                <a:latin typeface="+mn-ea"/>
              </a:rPr>
              <a:t>秒 </a:t>
            </a:r>
            <a:r>
              <a:rPr lang="en-US" altLang="zh-CN" dirty="0">
                <a:latin typeface="+mn-ea"/>
              </a:rPr>
              <a:t>(0.05-0.1 Hz)</a:t>
            </a:r>
            <a:r>
              <a:rPr lang="zh-CN" altLang="en-US" dirty="0">
                <a:latin typeface="+mn-ea"/>
              </a:rPr>
              <a:t>，与海浪和海岸的直接作用相关。</a:t>
            </a:r>
            <a:endParaRPr lang="zh-CN" altLang="en-US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频段二</a:t>
            </a:r>
            <a:r>
              <a:rPr lang="en-US" altLang="zh-CN" b="1" dirty="0">
                <a:latin typeface="+mn-ea"/>
              </a:rPr>
              <a:t>(Secondary):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周期约</a:t>
            </a:r>
            <a:r>
              <a:rPr lang="en-US" altLang="zh-CN" dirty="0">
                <a:latin typeface="+mn-ea"/>
              </a:rPr>
              <a:t>3-10</a:t>
            </a:r>
            <a:r>
              <a:rPr lang="zh-CN" altLang="en-US" dirty="0">
                <a:latin typeface="+mn-ea"/>
              </a:rPr>
              <a:t>秒 </a:t>
            </a:r>
            <a:r>
              <a:rPr lang="en-US" altLang="zh-CN" dirty="0">
                <a:latin typeface="+mn-ea"/>
              </a:rPr>
              <a:t>(0.1-0.3 Hz)</a:t>
            </a:r>
            <a:r>
              <a:rPr lang="zh-CN" altLang="en-US" dirty="0">
                <a:latin typeface="+mn-ea"/>
              </a:rPr>
              <a:t>，通常是</a:t>
            </a:r>
            <a:r>
              <a:rPr lang="en-US" altLang="zh-CN" dirty="0">
                <a:latin typeface="+mn-ea"/>
              </a:rPr>
              <a:t>PSD</a:t>
            </a:r>
            <a:r>
              <a:rPr lang="zh-CN" altLang="en-US" dirty="0">
                <a:latin typeface="+mn-ea"/>
              </a:rPr>
              <a:t>图上最显著的峰，由反向传播的海浪相互作用产生。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人文噪声 </a:t>
            </a:r>
            <a:r>
              <a:rPr lang="en-US" altLang="zh-CN" b="1" dirty="0">
                <a:latin typeface="+mn-ea"/>
              </a:rPr>
              <a:t>(Cultural Noise):</a:t>
            </a:r>
            <a:endParaRPr lang="en-US" altLang="zh-CN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高频段 </a:t>
            </a:r>
            <a:r>
              <a:rPr lang="en-US" altLang="zh-CN" b="1" dirty="0">
                <a:latin typeface="+mn-ea"/>
              </a:rPr>
              <a:t>(&gt;1 Hz):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主要来自交通、工业、建筑活动等。</a:t>
            </a:r>
            <a:endParaRPr lang="zh-CN" altLang="en-US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特定频率干扰：</a:t>
            </a:r>
            <a:r>
              <a:rPr lang="zh-CN" altLang="en-US" dirty="0">
                <a:latin typeface="+mn-ea"/>
              </a:rPr>
              <a:t>如</a:t>
            </a:r>
            <a:r>
              <a:rPr lang="en-US" altLang="zh-CN" dirty="0">
                <a:latin typeface="+mn-ea"/>
              </a:rPr>
              <a:t>50Hz</a:t>
            </a:r>
            <a:r>
              <a:rPr lang="zh-CN" altLang="en-US" dirty="0">
                <a:latin typeface="+mn-ea"/>
              </a:rPr>
              <a:t>或</a:t>
            </a:r>
            <a:r>
              <a:rPr lang="en-US" altLang="zh-CN" dirty="0">
                <a:latin typeface="+mn-ea"/>
              </a:rPr>
              <a:t>60Hz</a:t>
            </a:r>
            <a:r>
              <a:rPr lang="zh-CN" altLang="en-US" dirty="0">
                <a:latin typeface="+mn-ea"/>
              </a:rPr>
              <a:t>的电力线干扰及其谐波。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仪器噪声</a:t>
            </a:r>
            <a:r>
              <a:rPr lang="en-US" altLang="zh-CN" b="1" dirty="0">
                <a:latin typeface="+mn-ea"/>
              </a:rPr>
              <a:t>:</a:t>
            </a:r>
            <a:endParaRPr lang="zh-CN" altLang="en-US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可能表现为平坦的“白噪声”谱形或特定频率的尖峰（如仪器共振）。</a:t>
            </a:r>
            <a:endParaRPr lang="zh-CN" altLang="en-US" dirty="0">
              <a:latin typeface="+mn-ea"/>
            </a:endParaRPr>
          </a:p>
          <a:p>
            <a:endParaRPr lang="zh-CN" altLang="en-US" dirty="0"/>
          </a:p>
        </p:txBody>
      </p:sp>
      <p:pic>
        <p:nvPicPr>
          <p:cNvPr id="7" name="图片 6" descr="图表, 折线图&#10;&#10;AI 生成的内容可能不正确。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01943"/>
            <a:ext cx="5580834" cy="3664052"/>
          </a:xfrm>
          <a:prstGeom prst="rect">
            <a:avLst/>
          </a:prstGeom>
        </p:spPr>
      </p:pic>
      <p:cxnSp>
        <p:nvCxnSpPr>
          <p:cNvPr id="9" name="直线连接符 8"/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9134902" y="2304590"/>
            <a:ext cx="0" cy="3086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8213678" y="2304590"/>
            <a:ext cx="0" cy="3086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8520753" y="2304590"/>
            <a:ext cx="0" cy="3086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概率功率谱密度 </a:t>
            </a: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5" y="1600206"/>
            <a:ext cx="5145415" cy="4781121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背景</a:t>
            </a:r>
            <a:r>
              <a:rPr lang="en-US" altLang="zh-CN" b="1" dirty="0">
                <a:latin typeface="+mn-ea"/>
              </a:rPr>
              <a:t>:</a:t>
            </a:r>
            <a:r>
              <a:rPr lang="zh-CN" altLang="en-US" dirty="0">
                <a:latin typeface="+mn-ea"/>
              </a:rPr>
              <a:t> 单条</a:t>
            </a:r>
            <a:r>
              <a:rPr lang="en-US" altLang="zh-CN" dirty="0">
                <a:latin typeface="+mn-ea"/>
              </a:rPr>
              <a:t>PSD</a:t>
            </a:r>
            <a:r>
              <a:rPr lang="zh-CN" altLang="en-US" dirty="0">
                <a:latin typeface="+mn-ea"/>
              </a:rPr>
              <a:t>曲线可能受到短期扰动或特定事件的影响，不能完全代表台站长期的背景噪声特性。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定义</a:t>
            </a:r>
            <a:r>
              <a:rPr lang="en-US" altLang="zh-CN" b="1" dirty="0">
                <a:latin typeface="+mn-ea"/>
              </a:rPr>
              <a:t>: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PDF </a:t>
            </a:r>
            <a:r>
              <a:rPr lang="zh-CN" altLang="en-US" dirty="0">
                <a:latin typeface="+mn-ea"/>
              </a:rPr>
              <a:t>通过统计长时间序列数据中计算出的大量</a:t>
            </a:r>
            <a:r>
              <a:rPr lang="en-US" altLang="zh-CN" dirty="0">
                <a:latin typeface="+mn-ea"/>
              </a:rPr>
              <a:t>PSD</a:t>
            </a:r>
            <a:r>
              <a:rPr lang="zh-CN" altLang="en-US" dirty="0">
                <a:latin typeface="+mn-ea"/>
              </a:rPr>
              <a:t>，来描述在每个频率点上功率谱密度值的概率分布。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核心思想</a:t>
            </a:r>
            <a:r>
              <a:rPr lang="en-US" altLang="zh-CN" b="1" dirty="0">
                <a:latin typeface="+mn-ea"/>
              </a:rPr>
              <a:t>:</a:t>
            </a:r>
            <a:r>
              <a:rPr lang="zh-CN" altLang="en-US" dirty="0">
                <a:latin typeface="+mn-ea"/>
              </a:rPr>
              <a:t> 从“一条平均曲线”到“一片概率图”，更全面地展现噪声的统计特性。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提出者</a:t>
            </a:r>
            <a:r>
              <a:rPr lang="en-US" altLang="zh-CN" b="1" dirty="0">
                <a:latin typeface="+mn-ea"/>
              </a:rPr>
              <a:t>: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McNamara &amp; Buland (2004)</a:t>
            </a:r>
            <a:r>
              <a:rPr lang="zh-CN" altLang="en-US" dirty="0">
                <a:latin typeface="+mn-ea"/>
              </a:rPr>
              <a:t>，广泛应用于地震学。</a:t>
            </a:r>
            <a:endParaRPr lang="zh-CN" altLang="en-US" dirty="0">
              <a:latin typeface="+mn-ea"/>
            </a:endParaRPr>
          </a:p>
          <a:p>
            <a:endParaRPr lang="zh-CN" altLang="en-US" dirty="0"/>
          </a:p>
        </p:txBody>
      </p:sp>
      <p:pic>
        <p:nvPicPr>
          <p:cNvPr id="4" name="图片 3" descr="图表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89" y="1600206"/>
            <a:ext cx="5370428" cy="36996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PSD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比较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5" y="1600206"/>
            <a:ext cx="5145415" cy="4781121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客观性</a:t>
            </a:r>
            <a:r>
              <a:rPr lang="en-US" altLang="zh-CN" b="1" dirty="0">
                <a:latin typeface="+mn-ea"/>
              </a:rPr>
              <a:t>:</a:t>
            </a:r>
            <a:r>
              <a:rPr lang="zh-CN" altLang="en-US" dirty="0">
                <a:latin typeface="+mn-ea"/>
              </a:rPr>
              <a:t> 无需人为挑选“安静”时段，而是处理全部或大量数据。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稳健性</a:t>
            </a:r>
            <a:r>
              <a:rPr lang="en-US" altLang="zh-CN" b="1" dirty="0">
                <a:latin typeface="+mn-ea"/>
              </a:rPr>
              <a:t>:</a:t>
            </a:r>
            <a:r>
              <a:rPr lang="zh-CN" altLang="en-US" dirty="0">
                <a:latin typeface="+mn-ea"/>
              </a:rPr>
              <a:t> 通过统计方法，自然地区分背景噪声和偶发事件（如地震、强烈干扰）。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全面性</a:t>
            </a:r>
            <a:r>
              <a:rPr lang="en-US" altLang="zh-CN" b="1" dirty="0">
                <a:latin typeface="+mn-ea"/>
              </a:rPr>
              <a:t>:</a:t>
            </a:r>
            <a:r>
              <a:rPr lang="zh-CN" altLang="en-US" dirty="0">
                <a:latin typeface="+mn-ea"/>
              </a:rPr>
              <a:t> 提供噪声的完整统计特征，包括最常见值（众数）、变化范围等。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时间稳定性评估</a:t>
            </a:r>
            <a:r>
              <a:rPr lang="en-US" altLang="zh-CN" b="1" dirty="0">
                <a:latin typeface="+mn-ea"/>
              </a:rPr>
              <a:t>:</a:t>
            </a:r>
            <a:r>
              <a:rPr lang="zh-CN" altLang="en-US" dirty="0">
                <a:latin typeface="+mn-ea"/>
              </a:rPr>
              <a:t> 能够帮助识别噪声特性随时间的长期变化趋势。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物理意义</a:t>
            </a:r>
            <a:r>
              <a:rPr lang="en-US" altLang="zh-CN" b="1" dirty="0">
                <a:latin typeface="+mn-ea"/>
              </a:rPr>
              <a:t>: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PDF</a:t>
            </a:r>
            <a:r>
              <a:rPr lang="zh-CN" altLang="en-US" dirty="0">
                <a:latin typeface="+mn-ea"/>
              </a:rPr>
              <a:t>图中的高概率区域代表了台站或系统最通常的噪声状态和水平。</a:t>
            </a:r>
            <a:endParaRPr lang="zh-CN" altLang="en-US" dirty="0">
              <a:latin typeface="+mn-ea"/>
            </a:endParaRPr>
          </a:p>
          <a:p>
            <a:endParaRPr lang="zh-CN" altLang="en-US" dirty="0"/>
          </a:p>
        </p:txBody>
      </p:sp>
      <p:pic>
        <p:nvPicPr>
          <p:cNvPr id="4" name="图片 3" descr="图表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361" y="1600206"/>
            <a:ext cx="5842000" cy="438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复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复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复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4850</Words>
  <Application>WPS 演示</Application>
  <PresentationFormat>宽屏</PresentationFormat>
  <Paragraphs>341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31</vt:i4>
      </vt:variant>
    </vt:vector>
  </HeadingPairs>
  <TitlesOfParts>
    <vt:vector size="50" baseType="lpstr">
      <vt:lpstr>Arial</vt:lpstr>
      <vt:lpstr>SimSun</vt:lpstr>
      <vt:lpstr>Wingdings</vt:lpstr>
      <vt:lpstr>文泉驿微米黑</vt:lpstr>
      <vt:lpstr>Calibri</vt:lpstr>
      <vt:lpstr>Microsoft YaHei</vt:lpstr>
      <vt:lpstr>Times New Roman</vt:lpstr>
      <vt:lpstr>黑体</vt:lpstr>
      <vt:lpstr>Trebuchet MS</vt:lpstr>
      <vt:lpstr>Microsoft YaHei</vt:lpstr>
      <vt:lpstr>Arial Unicode MS</vt:lpstr>
      <vt:lpstr>SimSun</vt:lpstr>
      <vt:lpstr>SimSun</vt:lpstr>
      <vt:lpstr>Helvetica Neue</vt:lpstr>
      <vt:lpstr>Lucida Grande</vt:lpstr>
      <vt:lpstr>Noto Looped Lao Bold</vt:lpstr>
      <vt:lpstr>Office 主题​​</vt:lpstr>
      <vt:lpstr>4_Office 主题​​</vt:lpstr>
      <vt:lpstr>6_Office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muly</cp:lastModifiedBy>
  <cp:revision>73</cp:revision>
  <dcterms:created xsi:type="dcterms:W3CDTF">2025-06-06T02:54:28Z</dcterms:created>
  <dcterms:modified xsi:type="dcterms:W3CDTF">2025-06-06T02:54:28Z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8DCF3EB0E370E0070FC73F68AC40A47F_42</vt:lpwstr>
  </property>
  <property fmtid="{D5CDD505-2E9C-101B-9397-08002B2CF9AE}" pid="3" name="KSOProductBuildVer">
    <vt:lpwstr>1033-12.1.0.17900</vt:lpwstr>
  </property>
</Properties>
</file>